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592" r:id="rId2"/>
    <p:sldId id="725" r:id="rId3"/>
    <p:sldId id="732" r:id="rId4"/>
    <p:sldId id="696" r:id="rId5"/>
    <p:sldId id="706" r:id="rId6"/>
    <p:sldId id="724" r:id="rId7"/>
    <p:sldId id="705" r:id="rId8"/>
    <p:sldId id="708" r:id="rId9"/>
    <p:sldId id="709" r:id="rId10"/>
    <p:sldId id="711" r:id="rId11"/>
    <p:sldId id="698" r:id="rId12"/>
    <p:sldId id="713" r:id="rId13"/>
    <p:sldId id="726" r:id="rId14"/>
    <p:sldId id="727" r:id="rId15"/>
    <p:sldId id="728" r:id="rId16"/>
    <p:sldId id="712" r:id="rId17"/>
    <p:sldId id="715" r:id="rId18"/>
    <p:sldId id="729" r:id="rId19"/>
    <p:sldId id="716" r:id="rId20"/>
    <p:sldId id="719" r:id="rId21"/>
    <p:sldId id="730" r:id="rId22"/>
  </p:sldIdLst>
  <p:sldSz cx="12192000" cy="6858000"/>
  <p:notesSz cx="6797675" cy="99266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affoni Thomas" initials="CT" lastIdx="3" clrIdx="0">
    <p:extLst>
      <p:ext uri="{19B8F6BF-5375-455C-9EA6-DF929625EA0E}">
        <p15:presenceInfo xmlns="" xmlns:p15="http://schemas.microsoft.com/office/powerpoint/2012/main" userId="S-1-5-21-3305471458-2057729066-2186275757-54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D6E71"/>
    <a:srgbClr val="BAB9B8"/>
    <a:srgbClr val="7F7F7F"/>
    <a:srgbClr val="BDBBBB"/>
    <a:srgbClr val="EAEAEA"/>
    <a:srgbClr val="C9CACC"/>
    <a:srgbClr val="0A0C12"/>
    <a:srgbClr val="000000"/>
    <a:srgbClr val="404040"/>
    <a:srgbClr val="F99F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4961" autoAdjust="0"/>
    <p:restoredTop sz="96233" autoAdjust="0"/>
  </p:normalViewPr>
  <p:slideViewPr>
    <p:cSldViewPr snapToGrid="0">
      <p:cViewPr>
        <p:scale>
          <a:sx n="70" d="100"/>
          <a:sy n="70" d="100"/>
        </p:scale>
        <p:origin x="-1858" y="-50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14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Net sales by quarter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latin typeface="Roboto Medium" pitchFamily="2" charset="0"/>
                    <a:ea typeface="Roboto Medium" pitchFamily="2" charset="0"/>
                    <a:cs typeface="Roboto Medium" pitchFamily="2" charset="0"/>
                  </a:defRPr>
                </a:pPr>
                <a:endParaRPr lang="it-IT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IH 2009</c:v>
                </c:pt>
                <c:pt idx="1">
                  <c:v>FY 2009</c:v>
                </c:pt>
                <c:pt idx="2">
                  <c:v>IH 2010</c:v>
                </c:pt>
                <c:pt idx="3">
                  <c:v>FY 2010</c:v>
                </c:pt>
                <c:pt idx="4">
                  <c:v>IH 2011</c:v>
                </c:pt>
                <c:pt idx="5">
                  <c:v>FY 2011</c:v>
                </c:pt>
                <c:pt idx="6">
                  <c:v>IH 2012</c:v>
                </c:pt>
                <c:pt idx="7">
                  <c:v>FY 2012</c:v>
                </c:pt>
                <c:pt idx="8">
                  <c:v>IH 2013</c:v>
                </c:pt>
                <c:pt idx="9">
                  <c:v>FY 2013</c:v>
                </c:pt>
                <c:pt idx="10">
                  <c:v>IH 2014</c:v>
                </c:pt>
                <c:pt idx="11">
                  <c:v>FY 2014</c:v>
                </c:pt>
                <c:pt idx="12">
                  <c:v>IH 2015</c:v>
                </c:pt>
                <c:pt idx="13">
                  <c:v>FY 2015</c:v>
                </c:pt>
                <c:pt idx="14">
                  <c:v>IH 2016</c:v>
                </c:pt>
              </c:strCache>
            </c:strRef>
          </c:cat>
          <c:val>
            <c:numRef>
              <c:f>Sheet1!$B$2:$P$2</c:f>
              <c:numCache>
                <c:formatCode>#,##0.0</c:formatCode>
                <c:ptCount val="15"/>
                <c:pt idx="0">
                  <c:v>179.4</c:v>
                </c:pt>
                <c:pt idx="1">
                  <c:v>268</c:v>
                </c:pt>
                <c:pt idx="2" formatCode="0.0">
                  <c:v>225.3</c:v>
                </c:pt>
                <c:pt idx="3" formatCode="0.0">
                  <c:v>327.5</c:v>
                </c:pt>
                <c:pt idx="4" formatCode="0.0">
                  <c:v>275.3</c:v>
                </c:pt>
                <c:pt idx="5" formatCode="0.0">
                  <c:v>388.5</c:v>
                </c:pt>
                <c:pt idx="6" formatCode="0.0">
                  <c:v>272.10000000000002</c:v>
                </c:pt>
                <c:pt idx="7" formatCode="0.0">
                  <c:v>383.1</c:v>
                </c:pt>
                <c:pt idx="8" formatCode="0.0">
                  <c:v>268.5</c:v>
                </c:pt>
                <c:pt idx="9" formatCode="0.0">
                  <c:v>378.4</c:v>
                </c:pt>
                <c:pt idx="10" formatCode="0.0">
                  <c:v>302.7</c:v>
                </c:pt>
                <c:pt idx="11" formatCode="0.0">
                  <c:v>427.1</c:v>
                </c:pt>
                <c:pt idx="12" formatCode="0.0">
                  <c:v>365.1</c:v>
                </c:pt>
                <c:pt idx="13" formatCode="0.0">
                  <c:v>519.1</c:v>
                </c:pt>
                <c:pt idx="14" formatCode="0.0">
                  <c:v>436.4</c:v>
                </c:pt>
              </c:numCache>
            </c:numRef>
          </c:val>
        </c:ser>
        <c:gapWidth val="33"/>
        <c:overlap val="-93"/>
        <c:axId val="303075328"/>
        <c:axId val="303076864"/>
      </c:barChart>
      <c:catAx>
        <c:axId val="303075328"/>
        <c:scaling>
          <c:orientation val="minMax"/>
        </c:scaling>
        <c:axPos val="b"/>
        <c:numFmt formatCode="[$-410]mmm\-yy;@" sourceLinked="0"/>
        <c:tickLblPos val="none"/>
        <c:crossAx val="303076864"/>
        <c:crosses val="autoZero"/>
        <c:auto val="1"/>
        <c:lblAlgn val="ctr"/>
        <c:lblOffset val="100"/>
      </c:catAx>
      <c:valAx>
        <c:axId val="303076864"/>
        <c:scaling>
          <c:orientation val="minMax"/>
          <c:max val="550"/>
        </c:scaling>
        <c:axPos val="l"/>
        <c:numFmt formatCode="#,##0.0" sourceLinked="1"/>
        <c:majorTickMark val="none"/>
        <c:tickLblPos val="none"/>
        <c:crossAx val="303075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"/>
  <c:chart>
    <c:autoTitleDeleted val="1"/>
    <c:plotArea>
      <c:layout>
        <c:manualLayout>
          <c:layoutTarget val="inner"/>
          <c:xMode val="edge"/>
          <c:yMode val="edge"/>
          <c:x val="0"/>
          <c:y val="2.9230968170677295E-2"/>
          <c:w val="1"/>
          <c:h val="0.846497870554313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orders intake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7"/>
              <c:layout>
                <c:manualLayout>
                  <c:x val="-3.1948359376277602E-3"/>
                  <c:y val="7.9720822283664682E-3"/>
                </c:manualLayout>
              </c:layout>
              <c:showVal val="1"/>
            </c:dLbl>
            <c:dLbl>
              <c:idx val="8"/>
              <c:layout>
                <c:manualLayout>
                  <c:x val="3.194584375742937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IQ 2015</c:v>
                </c:pt>
                <c:pt idx="8">
                  <c:v>IQ 2016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205.9</c:v>
                </c:pt>
                <c:pt idx="1">
                  <c:v>278.39999999999969</c:v>
                </c:pt>
                <c:pt idx="2">
                  <c:v>323.2</c:v>
                </c:pt>
                <c:pt idx="3">
                  <c:v>302.3</c:v>
                </c:pt>
                <c:pt idx="4">
                  <c:v>312.7</c:v>
                </c:pt>
                <c:pt idx="5">
                  <c:v>375.6</c:v>
                </c:pt>
                <c:pt idx="6">
                  <c:v>442.6</c:v>
                </c:pt>
                <c:pt idx="7" formatCode="0.0">
                  <c:v>316.10000000000002</c:v>
                </c:pt>
                <c:pt idx="8">
                  <c:v>358.5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4"/>
              <c:layout>
                <c:manualLayout>
                  <c:x val="1.1698664509936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794658039747694E-3"/>
                  <c:y val="3.380101158177155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0191987059621255E-3"/>
                  <c:y val="3.380101158177212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7.97203584182611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rgbClr val="6D6E7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IQ 2015</c:v>
                </c:pt>
                <c:pt idx="8">
                  <c:v>IQ 2016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58</c:v>
                </c:pt>
                <c:pt idx="1">
                  <c:v>76.8</c:v>
                </c:pt>
                <c:pt idx="2">
                  <c:v>90.3</c:v>
                </c:pt>
                <c:pt idx="3">
                  <c:v>81.900000000000006</c:v>
                </c:pt>
                <c:pt idx="4">
                  <c:v>77.7</c:v>
                </c:pt>
                <c:pt idx="5">
                  <c:v>116.3</c:v>
                </c:pt>
                <c:pt idx="6">
                  <c:v>141.4</c:v>
                </c:pt>
                <c:pt idx="7">
                  <c:v>145.9</c:v>
                </c:pt>
                <c:pt idx="8">
                  <c:v>170</c:v>
                </c:pt>
              </c:numCache>
            </c:numRef>
          </c:val>
        </c:ser>
        <c:gapWidth val="9"/>
        <c:axId val="304326912"/>
        <c:axId val="304246784"/>
      </c:barChart>
      <c:catAx>
        <c:axId val="3043269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04246784"/>
        <c:crosses val="autoZero"/>
        <c:auto val="1"/>
        <c:lblAlgn val="ctr"/>
        <c:lblOffset val="100"/>
      </c:catAx>
      <c:valAx>
        <c:axId val="3042467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043269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="0">
                <a:solidFill>
                  <a:srgbClr val="6D6E71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rgbClr val="6D6E71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20161691401488988"/>
          <c:y val="3.8822575765121397E-3"/>
          <c:w val="0.58133876203880841"/>
          <c:h val="6.8312784056163631E-2"/>
        </c:manualLayout>
      </c:layout>
      <c:txPr>
        <a:bodyPr/>
        <a:lstStyle/>
        <a:p>
          <a:pPr>
            <a:defRPr sz="1800" b="1">
              <a:solidFill>
                <a:srgbClr val="6D6E71"/>
              </a:solidFill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400">
          <a:latin typeface="Roboto Light" panose="02000000000000000000" pitchFamily="2" charset="0"/>
          <a:ea typeface="Roboto Light" panose="02000000000000000000" pitchFamily="2" charset="0"/>
        </a:defRPr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6.3453904538857533E-2"/>
          <c:y val="4.3072126712811284E-2"/>
          <c:w val="0.88986959099848895"/>
          <c:h val="0.9393082959077305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Labour cost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7831">
              <a:noFill/>
            </a:ln>
            <a:effectLst/>
          </c:spPr>
          <c:dLbls>
            <c:dLbl>
              <c:idx val="3"/>
              <c:layout>
                <c:manualLayout>
                  <c:x val="0"/>
                  <c:y val="6.1086118400048704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0.2468897285335303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0.18834886506681744"/>
                </c:manualLayout>
              </c:layout>
              <c:showVal val="1"/>
            </c:dLbl>
            <c:dLbl>
              <c:idx val="9"/>
              <c:layout>
                <c:manualLayout>
                  <c:x val="-2.4160057527570092E-3"/>
                  <c:y val="6.108611840004873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2009</c:v>
                </c:pt>
                <c:pt idx="1">
                  <c:v>FY 2009</c:v>
                </c:pt>
                <c:pt idx="2">
                  <c:v>2010</c:v>
                </c:pt>
                <c:pt idx="3">
                  <c:v>FY 2010</c:v>
                </c:pt>
                <c:pt idx="4">
                  <c:v>2011</c:v>
                </c:pt>
                <c:pt idx="5">
                  <c:v>FY 2011</c:v>
                </c:pt>
                <c:pt idx="6">
                  <c:v>2012</c:v>
                </c:pt>
                <c:pt idx="7">
                  <c:v>FY 2012</c:v>
                </c:pt>
                <c:pt idx="8">
                  <c:v>2013</c:v>
                </c:pt>
                <c:pt idx="9">
                  <c:v>FY 2013</c:v>
                </c:pt>
                <c:pt idx="10">
                  <c:v>2014</c:v>
                </c:pt>
                <c:pt idx="11">
                  <c:v>FY 2014</c:v>
                </c:pt>
                <c:pt idx="12">
                  <c:v>2015</c:v>
                </c:pt>
                <c:pt idx="13">
                  <c:v>FY 2015</c:v>
                </c:pt>
                <c:pt idx="14">
                  <c:v>IQ 2016</c:v>
                </c:pt>
              </c:strCache>
            </c:strRef>
          </c:cat>
          <c:val>
            <c:numRef>
              <c:f>Sheet1!$B$2:$P$2</c:f>
              <c:numCache>
                <c:formatCode>#,##0.0</c:formatCode>
                <c:ptCount val="15"/>
                <c:pt idx="0">
                  <c:v>67.2</c:v>
                </c:pt>
                <c:pt idx="1">
                  <c:v>92.8</c:v>
                </c:pt>
                <c:pt idx="2" formatCode="0.0">
                  <c:v>78.7</c:v>
                </c:pt>
                <c:pt idx="3" formatCode="0.0">
                  <c:v>107.7</c:v>
                </c:pt>
                <c:pt idx="4" formatCode="0.0">
                  <c:v>88.3</c:v>
                </c:pt>
                <c:pt idx="5" formatCode="0.0">
                  <c:v>115.6</c:v>
                </c:pt>
                <c:pt idx="6" formatCode="0.0">
                  <c:v>88.6</c:v>
                </c:pt>
                <c:pt idx="7" formatCode="0.0">
                  <c:v>116.3</c:v>
                </c:pt>
                <c:pt idx="8" formatCode="0.0">
                  <c:v>83.8</c:v>
                </c:pt>
                <c:pt idx="9" formatCode="0.0">
                  <c:v>112.7</c:v>
                </c:pt>
                <c:pt idx="10" formatCode="0.0">
                  <c:v>92.8</c:v>
                </c:pt>
                <c:pt idx="11" formatCode="0.0">
                  <c:v>128.19999999999999</c:v>
                </c:pt>
                <c:pt idx="12" formatCode="0.0">
                  <c:v>107.5</c:v>
                </c:pt>
                <c:pt idx="13" formatCode="0.0">
                  <c:v>148.19999999999999</c:v>
                </c:pt>
                <c:pt idx="14" formatCode="0.0">
                  <c:v>127.1</c:v>
                </c:pt>
              </c:numCache>
            </c:numRef>
          </c:val>
        </c:ser>
        <c:dLbls>
          <c:showVal val="1"/>
        </c:dLbls>
        <c:gapWidth val="20"/>
        <c:axId val="304642304"/>
        <c:axId val="304664576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Labour cost margin</c:v>
                </c:pt>
              </c:strCache>
            </c:strRef>
          </c:tx>
          <c:spPr>
            <a:ln w="28575">
              <a:solidFill>
                <a:srgbClr val="C9CACC"/>
              </a:solidFill>
              <a:prstDash val="solid"/>
            </a:ln>
          </c:spPr>
          <c:marker>
            <c:symbol val="diamond"/>
            <c:size val="4"/>
            <c:spPr>
              <a:solidFill>
                <a:schemeClr val="bg1"/>
              </a:solidFill>
              <a:ln w="22225">
                <a:solidFill>
                  <a:srgbClr val="C9CACC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200071909462601E-2"/>
                  <c:y val="-2.5452549333353638E-2"/>
                </c:manualLayout>
              </c:layout>
              <c:showVal val="1"/>
            </c:dLbl>
            <c:dLbl>
              <c:idx val="1"/>
              <c:layout>
                <c:manualLayout>
                  <c:x val="-2.5368060403948553E-2"/>
                  <c:y val="3.0543059200024401E-2"/>
                </c:manualLayout>
              </c:layout>
              <c:showVal val="1"/>
            </c:dLbl>
            <c:dLbl>
              <c:idx val="2"/>
              <c:layout>
                <c:manualLayout>
                  <c:x val="-2.8992069033084027E-2"/>
                  <c:y val="-2.5452549333353638E-2"/>
                </c:manualLayout>
              </c:layout>
              <c:showVal val="1"/>
            </c:dLbl>
            <c:dLbl>
              <c:idx val="3"/>
              <c:layout>
                <c:manualLayout>
                  <c:x val="-2.1744051774813051E-2"/>
                  <c:y val="2.0362039466682903E-2"/>
                </c:manualLayout>
              </c:layout>
              <c:showVal val="1"/>
            </c:dLbl>
            <c:dLbl>
              <c:idx val="4"/>
              <c:layout>
                <c:manualLayout>
                  <c:x val="-2.8992069033083968E-2"/>
                  <c:y val="-2.2907294400018291E-2"/>
                </c:manualLayout>
              </c:layout>
              <c:showVal val="1"/>
            </c:dLbl>
            <c:dLbl>
              <c:idx val="5"/>
              <c:layout>
                <c:manualLayout>
                  <c:x val="-2.7784066156705582E-2"/>
                  <c:y val="-3.5633569066695202E-2"/>
                </c:manualLayout>
              </c:layout>
              <c:showVal val="1"/>
            </c:dLbl>
            <c:dLbl>
              <c:idx val="6"/>
              <c:layout>
                <c:manualLayout>
                  <c:x val="-2.8992069033084027E-2"/>
                  <c:y val="-1.7816784533347549E-2"/>
                </c:manualLayout>
              </c:layout>
              <c:showVal val="1"/>
            </c:dLbl>
            <c:dLbl>
              <c:idx val="7"/>
              <c:layout>
                <c:manualLayout>
                  <c:x val="-2.053604889843455E-2"/>
                  <c:y val="-2.2907294400018291E-2"/>
                </c:manualLayout>
              </c:layout>
              <c:showVal val="1"/>
            </c:dLbl>
            <c:dLbl>
              <c:idx val="8"/>
              <c:layout>
                <c:manualLayout>
                  <c:x val="-2.1744051774813051E-2"/>
                  <c:y val="-2.0362039466682903E-2"/>
                </c:manualLayout>
              </c:layout>
              <c:showVal val="1"/>
            </c:dLbl>
            <c:dLbl>
              <c:idx val="9"/>
              <c:layout>
                <c:manualLayout>
                  <c:x val="-2.6576063280327081E-2"/>
                  <c:y val="-2.2907294400018291E-2"/>
                </c:manualLayout>
              </c:layout>
              <c:showVal val="1"/>
            </c:dLbl>
            <c:dLbl>
              <c:idx val="10"/>
              <c:layout>
                <c:manualLayout>
                  <c:x val="-2.8992069033084027E-2"/>
                  <c:y val="-2.5452549333353638E-2"/>
                </c:manualLayout>
              </c:layout>
              <c:showVal val="1"/>
            </c:dLbl>
            <c:dLbl>
              <c:idx val="11"/>
              <c:layout>
                <c:manualLayout>
                  <c:x val="-2.5368060403948553E-2"/>
                  <c:y val="-1.7816784533347549E-2"/>
                </c:manualLayout>
              </c:layout>
              <c:showVal val="1"/>
            </c:dLbl>
            <c:dLbl>
              <c:idx val="12"/>
              <c:layout>
                <c:manualLayout>
                  <c:x val="-2.4160057527570052E-2"/>
                  <c:y val="-1.5271529600012324E-2"/>
                </c:manualLayout>
              </c:layout>
              <c:showVal val="1"/>
            </c:dLbl>
            <c:dLbl>
              <c:idx val="13"/>
              <c:layout>
                <c:manualLayout>
                  <c:x val="-2.4160057527570052E-2"/>
                  <c:y val="3.3088314133359741E-2"/>
                </c:manualLayout>
              </c:layout>
              <c:showVal val="1"/>
            </c:dLbl>
            <c:dLbl>
              <c:idx val="14"/>
              <c:layout>
                <c:manualLayout>
                  <c:x val="-2.1744051774813051E-2"/>
                  <c:y val="3.0543059200024401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000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2009</c:v>
                </c:pt>
                <c:pt idx="1">
                  <c:v>FY 2009</c:v>
                </c:pt>
                <c:pt idx="2">
                  <c:v>2010</c:v>
                </c:pt>
                <c:pt idx="3">
                  <c:v>FY 2010</c:v>
                </c:pt>
                <c:pt idx="4">
                  <c:v>2011</c:v>
                </c:pt>
                <c:pt idx="5">
                  <c:v>FY 2011</c:v>
                </c:pt>
                <c:pt idx="6">
                  <c:v>2012</c:v>
                </c:pt>
                <c:pt idx="7">
                  <c:v>FY 2012</c:v>
                </c:pt>
                <c:pt idx="8">
                  <c:v>2013</c:v>
                </c:pt>
                <c:pt idx="9">
                  <c:v>FY 2013</c:v>
                </c:pt>
                <c:pt idx="10">
                  <c:v>2014</c:v>
                </c:pt>
                <c:pt idx="11">
                  <c:v>FY 2014</c:v>
                </c:pt>
                <c:pt idx="12">
                  <c:v>2015</c:v>
                </c:pt>
                <c:pt idx="13">
                  <c:v>FY 2015</c:v>
                </c:pt>
                <c:pt idx="14">
                  <c:v>IQ 2016</c:v>
                </c:pt>
              </c:strCache>
            </c:strRef>
          </c:cat>
          <c:val>
            <c:numRef>
              <c:f>Sheet1!$B$3:$P$3</c:f>
              <c:numCache>
                <c:formatCode>0.00%</c:formatCode>
                <c:ptCount val="15"/>
                <c:pt idx="0">
                  <c:v>0.37500000000000133</c:v>
                </c:pt>
                <c:pt idx="1">
                  <c:v>0.34600000000000031</c:v>
                </c:pt>
                <c:pt idx="2">
                  <c:v>0.35000000000000031</c:v>
                </c:pt>
                <c:pt idx="3">
                  <c:v>0.32900000000000162</c:v>
                </c:pt>
                <c:pt idx="4">
                  <c:v>0.32100000000000151</c:v>
                </c:pt>
                <c:pt idx="5">
                  <c:v>0.29700000000000032</c:v>
                </c:pt>
                <c:pt idx="6">
                  <c:v>0.32600000000000151</c:v>
                </c:pt>
                <c:pt idx="7">
                  <c:v>0.30400000000000038</c:v>
                </c:pt>
                <c:pt idx="8">
                  <c:v>0.31200000000000133</c:v>
                </c:pt>
                <c:pt idx="9">
                  <c:v>0.29800000000000032</c:v>
                </c:pt>
                <c:pt idx="10">
                  <c:v>0.30700000000000038</c:v>
                </c:pt>
                <c:pt idx="11">
                  <c:v>0.30000000000000032</c:v>
                </c:pt>
                <c:pt idx="12">
                  <c:v>0.29500000000000032</c:v>
                </c:pt>
                <c:pt idx="13">
                  <c:v>0.28600000000000031</c:v>
                </c:pt>
                <c:pt idx="14">
                  <c:v>0.29100000000000031</c:v>
                </c:pt>
              </c:numCache>
            </c:numRef>
          </c:val>
        </c:ser>
        <c:dLbls>
          <c:showVal val="1"/>
        </c:dLbls>
        <c:marker val="1"/>
        <c:axId val="304666112"/>
        <c:axId val="304667648"/>
      </c:lineChart>
      <c:catAx>
        <c:axId val="304642304"/>
        <c:scaling>
          <c:orientation val="minMax"/>
        </c:scaling>
        <c:delete val="1"/>
        <c:axPos val="b"/>
        <c:numFmt formatCode="General" sourceLinked="1"/>
        <c:majorTickMark val="cross"/>
        <c:tickLblPos val="none"/>
        <c:crossAx val="304664576"/>
        <c:crosses val="autoZero"/>
        <c:lblAlgn val="ctr"/>
        <c:lblOffset val="100"/>
        <c:tickLblSkip val="1"/>
        <c:tickMarkSkip val="1"/>
      </c:catAx>
      <c:valAx>
        <c:axId val="304664576"/>
        <c:scaling>
          <c:orientation val="minMax"/>
        </c:scaling>
        <c:axPos val="l"/>
        <c:numFmt formatCode="0" sourceLinked="0"/>
        <c:majorTickMark val="cross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04642304"/>
        <c:crosses val="autoZero"/>
        <c:crossBetween val="between"/>
      </c:valAx>
      <c:catAx>
        <c:axId val="304666112"/>
        <c:scaling>
          <c:orientation val="minMax"/>
        </c:scaling>
        <c:delete val="1"/>
        <c:axPos val="b"/>
        <c:numFmt formatCode="General" sourceLinked="1"/>
        <c:tickLblPos val="none"/>
        <c:crossAx val="304667648"/>
        <c:crosses val="autoZero"/>
        <c:lblAlgn val="ctr"/>
        <c:lblOffset val="100"/>
      </c:catAx>
      <c:valAx>
        <c:axId val="304667648"/>
        <c:scaling>
          <c:orientation val="minMax"/>
        </c:scaling>
        <c:axPos val="r"/>
        <c:numFmt formatCode="0%" sourceLinked="0"/>
        <c:majorTickMark val="cross"/>
        <c:tickLblPos val="nextTo"/>
        <c:spPr>
          <a:solidFill>
            <a:schemeClr val="bg1"/>
          </a:solidFill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04666112"/>
        <c:crosses val="max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3713096463310002"/>
          <c:y val="5.1907167538099174E-5"/>
          <c:w val="0.50981969232281465"/>
          <c:h val="8.7578414394358581E-2"/>
        </c:manualLayout>
      </c:layout>
      <c:spPr>
        <a:noFill/>
        <a:ln w="17831">
          <a:noFill/>
        </a:ln>
      </c:spPr>
      <c:txPr>
        <a:bodyPr/>
        <a:lstStyle/>
        <a:p>
          <a:pPr>
            <a:defRPr sz="1400">
              <a:solidFill>
                <a:srgbClr val="6D6E71"/>
              </a:solidFill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6.3453904538857533E-2"/>
          <c:y val="4.3072126712811284E-2"/>
          <c:w val="0.88986959099848895"/>
          <c:h val="0.9393082959077305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7831">
              <a:noFill/>
            </a:ln>
            <a:effectLst/>
          </c:spPr>
          <c:dLbls>
            <c:dLbl>
              <c:idx val="13"/>
              <c:layout>
                <c:manualLayout>
                  <c:x val="0"/>
                  <c:y val="1.01810197333414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2009</c:v>
                </c:pt>
                <c:pt idx="1">
                  <c:v>FY 2009</c:v>
                </c:pt>
                <c:pt idx="2">
                  <c:v>2010</c:v>
                </c:pt>
                <c:pt idx="3">
                  <c:v>FY 2010</c:v>
                </c:pt>
                <c:pt idx="4">
                  <c:v>2011</c:v>
                </c:pt>
                <c:pt idx="5">
                  <c:v>FY 2011</c:v>
                </c:pt>
                <c:pt idx="6">
                  <c:v>2012</c:v>
                </c:pt>
                <c:pt idx="7">
                  <c:v>FY 2012</c:v>
                </c:pt>
                <c:pt idx="8">
                  <c:v>2013</c:v>
                </c:pt>
                <c:pt idx="9">
                  <c:v>FY 2014</c:v>
                </c:pt>
                <c:pt idx="10">
                  <c:v>2014</c:v>
                </c:pt>
                <c:pt idx="11">
                  <c:v>FY 2014</c:v>
                </c:pt>
                <c:pt idx="12">
                  <c:v>2015</c:v>
                </c:pt>
                <c:pt idx="13">
                  <c:v>FY 2015</c:v>
                </c:pt>
                <c:pt idx="14">
                  <c:v>IQ 2016</c:v>
                </c:pt>
              </c:strCache>
            </c:strRef>
          </c:cat>
          <c:val>
            <c:numRef>
              <c:f>Sheet1!$B$2:$P$2</c:f>
              <c:numCache>
                <c:formatCode>#,##0.0</c:formatCode>
                <c:ptCount val="15"/>
                <c:pt idx="0">
                  <c:v>-11.8</c:v>
                </c:pt>
                <c:pt idx="1">
                  <c:v>-8.4</c:v>
                </c:pt>
                <c:pt idx="2" formatCode="0.0">
                  <c:v>7.6</c:v>
                </c:pt>
                <c:pt idx="3" formatCode="0.0">
                  <c:v>15.7</c:v>
                </c:pt>
                <c:pt idx="4" formatCode="0.0">
                  <c:v>11.6</c:v>
                </c:pt>
                <c:pt idx="5" formatCode="0.0">
                  <c:v>22.4</c:v>
                </c:pt>
                <c:pt idx="6" formatCode="0.0">
                  <c:v>12.2</c:v>
                </c:pt>
                <c:pt idx="7" formatCode="0.0">
                  <c:v>25</c:v>
                </c:pt>
                <c:pt idx="8" formatCode="0.0">
                  <c:v>19.2</c:v>
                </c:pt>
                <c:pt idx="9" formatCode="0.0">
                  <c:v>30.9</c:v>
                </c:pt>
                <c:pt idx="10" formatCode="0.0">
                  <c:v>27.5</c:v>
                </c:pt>
                <c:pt idx="11" formatCode="0.0">
                  <c:v>40.9</c:v>
                </c:pt>
                <c:pt idx="12" formatCode="0.0">
                  <c:v>43.2</c:v>
                </c:pt>
                <c:pt idx="13" formatCode="0.0">
                  <c:v>64.099999999999994</c:v>
                </c:pt>
                <c:pt idx="14" formatCode="0.0">
                  <c:v>50.8</c:v>
                </c:pt>
              </c:numCache>
            </c:numRef>
          </c:val>
        </c:ser>
        <c:dLbls>
          <c:showVal val="1"/>
        </c:dLbls>
        <c:gapWidth val="20"/>
        <c:axId val="304802816"/>
        <c:axId val="304804608"/>
      </c:barChart>
      <c:catAx>
        <c:axId val="304802816"/>
        <c:scaling>
          <c:orientation val="minMax"/>
        </c:scaling>
        <c:delete val="1"/>
        <c:axPos val="b"/>
        <c:numFmt formatCode="General" sourceLinked="1"/>
        <c:majorTickMark val="cross"/>
        <c:tickLblPos val="none"/>
        <c:crossAx val="304804608"/>
        <c:crosses val="autoZero"/>
        <c:lblAlgn val="ctr"/>
        <c:lblOffset val="100"/>
        <c:tickLblSkip val="1"/>
        <c:tickMarkSkip val="1"/>
      </c:catAx>
      <c:valAx>
        <c:axId val="304804608"/>
        <c:scaling>
          <c:orientation val="minMax"/>
        </c:scaling>
        <c:axPos val="l"/>
        <c:numFmt formatCode="0" sourceLinked="0"/>
        <c:majorTickMark val="cross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048028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6.4659195195582789E-2"/>
          <c:y val="1.6035106080012802E-2"/>
          <c:w val="0.88866429343539965"/>
          <c:h val="0.9679297878399746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Net debt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7831">
              <a:noFill/>
            </a:ln>
            <a:effectLst/>
          </c:spPr>
          <c:dLbls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</c:dLbls>
          <c:cat>
            <c:strRef>
              <c:f>Sheet1!$B$1:$P$1</c:f>
              <c:strCache>
                <c:ptCount val="15"/>
                <c:pt idx="0">
                  <c:v>2009</c:v>
                </c:pt>
                <c:pt idx="1">
                  <c:v>FY 2009</c:v>
                </c:pt>
                <c:pt idx="2">
                  <c:v>2010</c:v>
                </c:pt>
                <c:pt idx="3">
                  <c:v>FY 2010</c:v>
                </c:pt>
                <c:pt idx="4">
                  <c:v>2011</c:v>
                </c:pt>
                <c:pt idx="5">
                  <c:v>FY 2011</c:v>
                </c:pt>
                <c:pt idx="6">
                  <c:v>2012</c:v>
                </c:pt>
                <c:pt idx="7">
                  <c:v>FY 2012</c:v>
                </c:pt>
                <c:pt idx="8">
                  <c:v>2013</c:v>
                </c:pt>
                <c:pt idx="9">
                  <c:v>FY 2014</c:v>
                </c:pt>
                <c:pt idx="10">
                  <c:v>2014</c:v>
                </c:pt>
                <c:pt idx="11">
                  <c:v>FY 2014</c:v>
                </c:pt>
                <c:pt idx="12">
                  <c:v>2015</c:v>
                </c:pt>
                <c:pt idx="13">
                  <c:v>FY 2015</c:v>
                </c:pt>
                <c:pt idx="14">
                  <c:v>IQ 2016</c:v>
                </c:pt>
              </c:strCache>
            </c:strRef>
          </c:cat>
          <c:val>
            <c:numRef>
              <c:f>Sheet1!$B$2:$P$2</c:f>
              <c:numCache>
                <c:formatCode>#,##0.0</c:formatCode>
                <c:ptCount val="15"/>
                <c:pt idx="0">
                  <c:v>-53.4</c:v>
                </c:pt>
                <c:pt idx="1">
                  <c:v>-32.700000000000003</c:v>
                </c:pt>
                <c:pt idx="2" formatCode="0.0">
                  <c:v>-22.7</c:v>
                </c:pt>
                <c:pt idx="3" formatCode="0.0">
                  <c:v>-18.899999999999999</c:v>
                </c:pt>
                <c:pt idx="4" formatCode="0.0">
                  <c:v>-50.4</c:v>
                </c:pt>
                <c:pt idx="5" formatCode="0.0">
                  <c:v>-50.4</c:v>
                </c:pt>
                <c:pt idx="6" formatCode="0.0">
                  <c:v>-72</c:v>
                </c:pt>
                <c:pt idx="7" formatCode="0.0">
                  <c:v>-56.2</c:v>
                </c:pt>
                <c:pt idx="8" formatCode="0.0">
                  <c:v>-50.4</c:v>
                </c:pt>
                <c:pt idx="9" formatCode="0.0">
                  <c:v>-23.9</c:v>
                </c:pt>
                <c:pt idx="10" formatCode="0.0">
                  <c:v>-28.3</c:v>
                </c:pt>
                <c:pt idx="11" formatCode="0.0">
                  <c:v>-11.2</c:v>
                </c:pt>
                <c:pt idx="12" formatCode="0.0">
                  <c:v>-25.8</c:v>
                </c:pt>
                <c:pt idx="13" formatCode="0.0">
                  <c:v>0.1</c:v>
                </c:pt>
                <c:pt idx="14" formatCode="0.0">
                  <c:v>-16.7</c:v>
                </c:pt>
              </c:numCache>
            </c:numRef>
          </c:val>
        </c:ser>
        <c:dLbls>
          <c:showVal val="1"/>
        </c:dLbls>
        <c:gapWidth val="20"/>
        <c:axId val="304861568"/>
        <c:axId val="304863104"/>
      </c:barChart>
      <c:catAx>
        <c:axId val="304861568"/>
        <c:scaling>
          <c:orientation val="minMax"/>
        </c:scaling>
        <c:delete val="1"/>
        <c:axPos val="b"/>
        <c:numFmt formatCode="General" sourceLinked="1"/>
        <c:majorTickMark val="cross"/>
        <c:tickLblPos val="none"/>
        <c:crossAx val="304863104"/>
        <c:crosses val="autoZero"/>
        <c:lblAlgn val="ctr"/>
        <c:lblOffset val="100"/>
        <c:tickLblSkip val="1"/>
        <c:tickMarkSkip val="1"/>
      </c:catAx>
      <c:valAx>
        <c:axId val="304863104"/>
        <c:scaling>
          <c:orientation val="minMax"/>
        </c:scaling>
        <c:axPos val="l"/>
        <c:numFmt formatCode="0" sourceLinked="0"/>
        <c:majorTickMark val="cross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it-IT"/>
          </a:p>
        </c:txPr>
        <c:crossAx val="304861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9"/>
  <c:chart>
    <c:autoTitleDeleted val="1"/>
    <c:plotArea>
      <c:layout>
        <c:manualLayout>
          <c:layoutTarget val="inner"/>
          <c:xMode val="edge"/>
          <c:yMode val="edge"/>
          <c:x val="0.24206115804666786"/>
          <c:y val="4.908025723465213E-3"/>
          <c:w val="0.45714500360144839"/>
          <c:h val="0.8932921738585161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Lbls>
            <c:dLbl>
              <c:idx val="2"/>
              <c:layout>
                <c:manualLayout>
                  <c:x val="3.6184559979062614E-2"/>
                  <c:y val="4.545454545454546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Roboto Light" pitchFamily="2" charset="0"/>
                    <a:ea typeface="Roboto Light" pitchFamily="2" charset="0"/>
                    <a:cs typeface="Roboto Light" pitchFamily="2" charset="0"/>
                  </a:defRPr>
                </a:pPr>
                <a:endParaRPr lang="it-IT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India</c:v>
                </c:pt>
                <c:pt idx="1">
                  <c:v>China</c:v>
                </c:pt>
                <c:pt idx="2">
                  <c:v>America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32.800000000000004</c:v>
                </c:pt>
                <c:pt idx="1">
                  <c:v>23.6</c:v>
                </c:pt>
                <c:pt idx="2">
                  <c:v>11.9</c:v>
                </c:pt>
              </c:numCache>
            </c:numRef>
          </c:val>
        </c:ser>
        <c:firstSliceAng val="3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9"/>
  <c:chart>
    <c:autoTitleDeleted val="1"/>
    <c:plotArea>
      <c:layout>
        <c:manualLayout>
          <c:layoutTarget val="inner"/>
          <c:xMode val="edge"/>
          <c:yMode val="edge"/>
          <c:x val="0.3141323538533029"/>
          <c:y val="0"/>
          <c:w val="0.48460158503528888"/>
          <c:h val="0.99830272829252209"/>
        </c:manualLayout>
      </c:layout>
      <c:doughnutChart>
        <c:varyColors val="1"/>
        <c:firstSliceAng val="3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6211824047367543"/>
          <c:y val="2.4268472093513259E-2"/>
          <c:w val="0.53326296283675201"/>
          <c:h val="0.7937174278261225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7314549605437612"/>
                  <c:y val="-7.125705516782301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defRPr>
                  </a:pPr>
                  <a:endParaRPr lang="it-IT"/>
                </a:p>
              </c:txPr>
              <c:showVal val="1"/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defRPr>
                  </a:pPr>
                  <a:endParaRPr lang="it-IT"/>
                </a:p>
              </c:txP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4.1%</a:t>
                    </a:r>
                    <a:endParaRPr lang="it-IT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Italy</c:v>
                </c:pt>
                <c:pt idx="1">
                  <c:v>Luxembourg (U.K.- France)</c:v>
                </c:pt>
                <c:pt idx="2">
                  <c:v>Malta</c:v>
                </c:pt>
                <c:pt idx="3">
                  <c:v>U.S.A.</c:v>
                </c:pt>
                <c:pt idx="4">
                  <c:v>France</c:v>
                </c:pt>
                <c:pt idx="5">
                  <c:v>others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0.74600000000000155</c:v>
                </c:pt>
                <c:pt idx="1">
                  <c:v>7.8000000000000014E-2</c:v>
                </c:pt>
                <c:pt idx="2">
                  <c:v>4.1000000000000002E-2</c:v>
                </c:pt>
                <c:pt idx="3">
                  <c:v>3.5999999999999997E-2</c:v>
                </c:pt>
                <c:pt idx="4">
                  <c:v>3.4000000000000002E-2</c:v>
                </c:pt>
                <c:pt idx="5">
                  <c:v>6.3E-2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76149333427296"/>
          <c:y val="0.80420212920041878"/>
          <c:w val="0.89532743577460328"/>
          <c:h val="0.137716130066810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1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6211824047367543"/>
          <c:y val="2.4268472093513259E-2"/>
          <c:w val="0.53326296283675201"/>
          <c:h val="0.7937174278261225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0.17314549605437612"/>
                  <c:y val="-7.125705516782301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defRPr>
                  </a:pPr>
                  <a:endParaRPr lang="it-IT"/>
                </a:p>
              </c:txPr>
              <c:showVal val="1"/>
            </c:dLbl>
            <c:dLbl>
              <c:idx val="1"/>
              <c:layout>
                <c:manualLayout>
                  <c:x val="0.19508213556407494"/>
                  <c:y val="-6.0234689091499824E-3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Roboto Light" panose="02000000000000000000" pitchFamily="2" charset="0"/>
                      <a:ea typeface="Roboto Light" panose="02000000000000000000" pitchFamily="2" charset="0"/>
                      <a:cs typeface="Roboto Light" panose="02000000000000000000" pitchFamily="2" charset="0"/>
                    </a:defRPr>
                  </a:pPr>
                  <a:endParaRPr lang="it-IT"/>
                </a:p>
              </c:txPr>
              <c:showVal val="1"/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2"/>
                <c:pt idx="0">
                  <c:v>Bi.Fin srl (Selci family)</c:v>
                </c:pt>
                <c:pt idx="1">
                  <c:v>free float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0.51</c:v>
                </c:pt>
                <c:pt idx="1">
                  <c:v>0.49000000000000032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75"/>
          <c:w val="0.38052916892463368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05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0.73200000000000065</c:v>
                </c:pt>
                <c:pt idx="1">
                  <c:v>0.15600000000000044</c:v>
                </c:pt>
                <c:pt idx="2">
                  <c:v>0.14200000000000004</c:v>
                </c:pt>
                <c:pt idx="3">
                  <c:v>2.0000000000000011E-2</c:v>
                </c:pt>
                <c:pt idx="4">
                  <c:v>3.4000000000000002E-2</c:v>
                </c:pt>
                <c:pt idx="5">
                  <c:v>-8.3000000000000046E-2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395943532734E-2"/>
          <c:y val="0.74388197848628723"/>
          <c:w val="0.87941765699820063"/>
          <c:h val="0.16613258401406653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9251130793636182"/>
          <c:y val="0.11795024732464"/>
          <c:w val="0.45216154602610548"/>
          <c:h val="0.58858357276555406"/>
        </c:manualLayout>
      </c:layout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91152583376532"/>
          <c:w val="0.9984514801539891"/>
          <c:h val="0.234088474166237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8"/>
          <c:w val="0.38052916892463395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0.40100000000000002</c:v>
                </c:pt>
                <c:pt idx="1">
                  <c:v>0.17</c:v>
                </c:pt>
                <c:pt idx="2">
                  <c:v>0.17500000000000004</c:v>
                </c:pt>
                <c:pt idx="3">
                  <c:v>0.19700000000000001</c:v>
                </c:pt>
                <c:pt idx="4">
                  <c:v>5.6000000000000001E-2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76882232635512E-2"/>
          <c:y val="0.70858092968546049"/>
          <c:w val="0.96405925075436461"/>
          <c:h val="0.175182964241041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9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8"/>
          <c:w val="0.38052916892463395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0.72000000000000064</c:v>
                </c:pt>
                <c:pt idx="1">
                  <c:v>0.15400000000000041</c:v>
                </c:pt>
                <c:pt idx="2">
                  <c:v>0.15500000000000044</c:v>
                </c:pt>
                <c:pt idx="3">
                  <c:v>2.4E-2</c:v>
                </c:pt>
                <c:pt idx="4">
                  <c:v>4.3000000000000003E-2</c:v>
                </c:pt>
                <c:pt idx="5">
                  <c:v>-9.5000000000000043E-2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395943532734E-2"/>
          <c:y val="0.7391459028284133"/>
          <c:w val="0.86350787822179365"/>
          <c:h val="0.166132584014066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50" b="1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86"/>
          <c:w val="0.38052916892463418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0.3900000000000014</c:v>
                </c:pt>
                <c:pt idx="1">
                  <c:v>0.20200000000000001</c:v>
                </c:pt>
                <c:pt idx="2">
                  <c:v>0.20700000000000021</c:v>
                </c:pt>
                <c:pt idx="3">
                  <c:v>0.14100000000000001</c:v>
                </c:pt>
                <c:pt idx="4">
                  <c:v>6.0000000000000032E-2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93080516832049E-2"/>
          <c:y val="0.75593638030799659"/>
          <c:w val="0.96405925075436461"/>
          <c:h val="0.1579628003783026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900" b="1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29251130793636182"/>
          <c:y val="0.11795024732464"/>
          <c:w val="0.45216154602610525"/>
          <c:h val="0.58858357276555373"/>
        </c:manualLayout>
      </c:layout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91152583376532"/>
          <c:w val="0.9984514801539891"/>
          <c:h val="0.234088474166237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86"/>
          <c:w val="0.38052916892463418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1.1565759813274422E-2"/>
                  <c:y val="2.4525560426669292E-2"/>
                </c:manualLayout>
              </c:layout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pPr>
                  <a:endParaRPr lang="it-IT"/>
                </a:p>
              </c:txPr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Foglio1!$A$2:$A$7</c:f>
              <c:strCache>
                <c:ptCount val="6"/>
                <c:pt idx="0">
                  <c:v>Wood</c:v>
                </c:pt>
                <c:pt idx="1">
                  <c:v>Glass &amp; Stone</c:v>
                </c:pt>
                <c:pt idx="2">
                  <c:v>Mechatronics</c:v>
                </c:pt>
                <c:pt idx="3">
                  <c:v>Tooling</c:v>
                </c:pt>
                <c:pt idx="4">
                  <c:v>Components</c:v>
                </c:pt>
                <c:pt idx="5">
                  <c:v>Elisions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0.72500000000000064</c:v>
                </c:pt>
                <c:pt idx="1">
                  <c:v>0.15700000000000044</c:v>
                </c:pt>
                <c:pt idx="2">
                  <c:v>0.14700000000000021</c:v>
                </c:pt>
                <c:pt idx="3">
                  <c:v>2.1000000000000012E-2</c:v>
                </c:pt>
                <c:pt idx="4">
                  <c:v>3.2000000000000042E-2</c:v>
                </c:pt>
                <c:pt idx="5">
                  <c:v>-8.2000000000000003E-2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823395943532734E-2"/>
          <c:y val="0.73914590282841375"/>
          <c:w val="0.86350787822179365"/>
          <c:h val="0.166132584014066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050" b="1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32893924610822511"/>
          <c:y val="0.12372588087248491"/>
          <c:w val="0.38052916892463445"/>
          <c:h val="0.5870853035387432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Turnover Machinery/Service</c:v>
                </c:pt>
              </c:strCache>
            </c:strRef>
          </c:tx>
          <c:spPr>
            <a:solidFill>
              <a:srgbClr val="23AA8D"/>
            </a:solidFill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</c:dLbl>
            <c:dLbl>
              <c:idx val="1"/>
              <c:layout>
                <c:manualLayout>
                  <c:x val="1.49104066720392E-2"/>
                  <c:y val="-0.1827976760603799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25000"/>
                        </a:schemeClr>
                      </a:solidFill>
                    </a:defRPr>
                  </a:pPr>
                  <a:endParaRPr lang="it-IT"/>
                </a:p>
              </c:txP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Western Europe (Italy included)</c:v>
                </c:pt>
                <c:pt idx="1">
                  <c:v>Eastern Europe</c:v>
                </c:pt>
                <c:pt idx="2">
                  <c:v>North America</c:v>
                </c:pt>
                <c:pt idx="3">
                  <c:v>Asia </c:v>
                </c:pt>
                <c:pt idx="4">
                  <c:v>Rest of the World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0.43100000000000038</c:v>
                </c:pt>
                <c:pt idx="1">
                  <c:v>0.14900000000000024</c:v>
                </c:pt>
                <c:pt idx="2">
                  <c:v>0.17200000000000001</c:v>
                </c:pt>
                <c:pt idx="3">
                  <c:v>0.20600000000000004</c:v>
                </c:pt>
                <c:pt idx="4">
                  <c:v>4.2000000000000023E-2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93080516832049E-2"/>
          <c:y val="0.75593638030799659"/>
          <c:w val="0.96405925075436461"/>
          <c:h val="0.1579628003783027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900" b="1" i="0" u="none" strike="noStrike" kern="1200" baseline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  <a:latin typeface="+mn-lt"/>
        </a:defRPr>
      </a:pPr>
      <a:endParaRPr lang="it-IT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FE2F7-042C-4CBA-B50B-1C97CAF492B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4E87E17-62B2-449E-88E5-FB5190554792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2500" b="1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R.O.E</a:t>
          </a:r>
          <a:r>
            <a:rPr lang="it-IT" sz="2500" b="1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</a:t>
          </a:r>
        </a:p>
        <a:p>
          <a:r>
            <a:rPr lang="it-IT" sz="1400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.15 </a:t>
          </a:r>
          <a:r>
            <a:rPr lang="it-IT" sz="1400" b="1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12.3%</a:t>
          </a:r>
          <a:r>
            <a:rPr lang="it-IT" sz="14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 – </a:t>
          </a:r>
          <a:r>
            <a:rPr lang="it-IT" sz="1400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.16 </a:t>
          </a:r>
          <a:r>
            <a:rPr lang="it-IT" sz="1400" b="1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16.2%</a:t>
          </a:r>
          <a:endParaRPr lang="it-IT" sz="1400" b="1" dirty="0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2317BD88-3779-43EC-B51C-B70BDA2CD547}" type="parTrans" cxnId="{47C25D06-3FD2-481F-A598-667CFDB50A51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7C73B145-7BD8-4A27-A3AA-D392EF19D17A}" type="sibTrans" cxnId="{47C25D06-3FD2-481F-A598-667CFDB50A51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34777639-FEFE-499B-83B8-29F3D849DE3D}" type="asst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20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financial</a:t>
          </a:r>
          <a:r>
            <a:rPr lang="it-IT" sz="20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 </a:t>
          </a:r>
          <a:r>
            <a:rPr lang="it-IT" sz="20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leverage</a:t>
          </a:r>
          <a:endParaRPr lang="it-IT" sz="2000" dirty="0" smtClean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  <a:p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3.5% – </a:t>
          </a:r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3.6%</a:t>
          </a:r>
          <a:endParaRPr lang="it-IT" sz="14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17F7D7CA-C9F5-41B1-8580-4EDC68533196}" type="parTrans" cxnId="{DCA8E0C9-8CDC-4757-8952-B5FD0FA6F88C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BA6A3DD5-9FE3-499F-A50A-3002EAE2E733}" type="sibTrans" cxnId="{DCA8E0C9-8CDC-4757-8952-B5FD0FA6F88C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D11A26CC-691E-486F-8754-323D1E98354F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R.O.S.</a:t>
          </a:r>
        </a:p>
        <a:p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8.3%– </a:t>
          </a:r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8.3%</a:t>
          </a:r>
          <a:endParaRPr lang="it-IT" sz="14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824BDFE9-3590-4469-A7CF-46C9EE62FC42}" type="parTrans" cxnId="{61711F75-21B7-4232-B3A3-B9B0B59E8C69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225EFE5C-081D-4B8C-8BBD-01210EE36A19}" type="sibTrans" cxnId="{61711F75-21B7-4232-B3A3-B9B0B59E8C69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9E5AE563-76EF-4D38-B7F7-7DE171D5D0A8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20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capital rotation </a:t>
          </a:r>
          <a:r>
            <a:rPr lang="it-IT" sz="20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index</a:t>
          </a:r>
          <a:endParaRPr lang="it-IT" sz="2000" dirty="0" smtClean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  <a:p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0.84 – </a:t>
          </a:r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0.94</a:t>
          </a:r>
          <a:endParaRPr lang="it-IT" sz="14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06D12EAE-18C1-4594-8E31-4D34DF1AA2E9}" type="parTrans" cxnId="{82A563BF-1754-4BC0-8261-AC984DF11B6B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974D99AE-313E-4A11-A402-551FBDF9C81D}" type="sibTrans" cxnId="{82A563BF-1754-4BC0-8261-AC984DF11B6B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DECC1AD8-A3B6-413B-A75E-FB4A6609C152}" type="asst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20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R.O.I</a:t>
          </a:r>
          <a:r>
            <a:rPr lang="it-IT" sz="20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</a:t>
          </a:r>
        </a:p>
        <a:p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7.0% – </a:t>
          </a:r>
          <a:r>
            <a:rPr lang="it-IT" sz="14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7.8%</a:t>
          </a:r>
          <a:endParaRPr lang="it-IT" sz="14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7C2AFD0B-5916-4F19-BBFE-59B1B1B5C274}" type="parTrans" cxnId="{CE1B2481-FD22-4EC7-88E2-FDB93A4B615C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532BFA1D-2318-46C5-B779-CC786F023EF3}" type="sibTrans" cxnId="{CE1B2481-FD22-4EC7-88E2-FDB93A4B615C}">
      <dgm:prSet/>
      <dgm:spPr/>
      <dgm:t>
        <a:bodyPr/>
        <a:lstStyle/>
        <a:p>
          <a:endParaRPr lang="it-IT">
            <a:latin typeface="Roboto Light" pitchFamily="2" charset="0"/>
            <a:ea typeface="Roboto Light" pitchFamily="2" charset="0"/>
            <a:cs typeface="Roboto Light" pitchFamily="2" charset="0"/>
          </a:endParaRPr>
        </a:p>
      </dgm:t>
    </dgm:pt>
    <dgm:pt modelId="{39AA7ED1-D189-4EBF-B18A-75EE16DB3101}" type="pres">
      <dgm:prSet presAssocID="{7E6FE2F7-042C-4CBA-B50B-1C97CAF492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1B45BFB-88A2-4929-9D9E-DD590B2B5C56}" type="pres">
      <dgm:prSet presAssocID="{D4E87E17-62B2-449E-88E5-FB5190554792}" presName="hierRoot1" presStyleCnt="0">
        <dgm:presLayoutVars>
          <dgm:hierBranch val="init"/>
        </dgm:presLayoutVars>
      </dgm:prSet>
      <dgm:spPr/>
    </dgm:pt>
    <dgm:pt modelId="{A0A6D89F-4CEA-4A7A-BD9E-5F17A02BA0F4}" type="pres">
      <dgm:prSet presAssocID="{D4E87E17-62B2-449E-88E5-FB5190554792}" presName="rootComposite1" presStyleCnt="0"/>
      <dgm:spPr/>
    </dgm:pt>
    <dgm:pt modelId="{916A424C-33EC-4036-ADD6-DBC0A4D002AC}" type="pres">
      <dgm:prSet presAssocID="{D4E87E17-62B2-449E-88E5-FB51905547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ACCA87A-9339-4A67-B691-08CDB2313B78}" type="pres">
      <dgm:prSet presAssocID="{D4E87E17-62B2-449E-88E5-FB519055479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FE653ED8-2ED7-42F6-BB3A-48679C92BCB1}" type="pres">
      <dgm:prSet presAssocID="{D4E87E17-62B2-449E-88E5-FB5190554792}" presName="hierChild2" presStyleCnt="0"/>
      <dgm:spPr/>
    </dgm:pt>
    <dgm:pt modelId="{E203E5FB-AB43-4ECF-B40C-F9643F3468E6}" type="pres">
      <dgm:prSet presAssocID="{824BDFE9-3590-4469-A7CF-46C9EE62FC42}" presName="Name37" presStyleLbl="parChTrans1D2" presStyleIdx="0" presStyleCnt="4"/>
      <dgm:spPr/>
      <dgm:t>
        <a:bodyPr/>
        <a:lstStyle/>
        <a:p>
          <a:endParaRPr lang="it-IT"/>
        </a:p>
      </dgm:t>
    </dgm:pt>
    <dgm:pt modelId="{F6F2387E-CB32-4975-A706-0C77711F2091}" type="pres">
      <dgm:prSet presAssocID="{D11A26CC-691E-486F-8754-323D1E98354F}" presName="hierRoot2" presStyleCnt="0">
        <dgm:presLayoutVars>
          <dgm:hierBranch val="init"/>
        </dgm:presLayoutVars>
      </dgm:prSet>
      <dgm:spPr/>
    </dgm:pt>
    <dgm:pt modelId="{463355F6-70C8-4897-819B-7024A861E59B}" type="pres">
      <dgm:prSet presAssocID="{D11A26CC-691E-486F-8754-323D1E98354F}" presName="rootComposite" presStyleCnt="0"/>
      <dgm:spPr/>
    </dgm:pt>
    <dgm:pt modelId="{6EF3D023-E161-4FCA-8877-3A9EDECE48C5}" type="pres">
      <dgm:prSet presAssocID="{D11A26CC-691E-486F-8754-323D1E98354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D23BD68-E966-4D5F-81E2-DA0F42CEF82D}" type="pres">
      <dgm:prSet presAssocID="{D11A26CC-691E-486F-8754-323D1E98354F}" presName="rootConnector" presStyleLbl="node2" presStyleIdx="0" presStyleCnt="2"/>
      <dgm:spPr/>
      <dgm:t>
        <a:bodyPr/>
        <a:lstStyle/>
        <a:p>
          <a:endParaRPr lang="it-IT"/>
        </a:p>
      </dgm:t>
    </dgm:pt>
    <dgm:pt modelId="{8D7F6AF8-E067-41A8-B82F-7E4F11AB7DCE}" type="pres">
      <dgm:prSet presAssocID="{D11A26CC-691E-486F-8754-323D1E98354F}" presName="hierChild4" presStyleCnt="0"/>
      <dgm:spPr/>
    </dgm:pt>
    <dgm:pt modelId="{14E73B44-E2EE-4D56-A18B-6227036FD2FA}" type="pres">
      <dgm:prSet presAssocID="{D11A26CC-691E-486F-8754-323D1E98354F}" presName="hierChild5" presStyleCnt="0"/>
      <dgm:spPr/>
    </dgm:pt>
    <dgm:pt modelId="{0C93BDB9-FDD0-4E6C-ADC1-8B4E44B04B30}" type="pres">
      <dgm:prSet presAssocID="{06D12EAE-18C1-4594-8E31-4D34DF1AA2E9}" presName="Name37" presStyleLbl="parChTrans1D2" presStyleIdx="1" presStyleCnt="4"/>
      <dgm:spPr/>
      <dgm:t>
        <a:bodyPr/>
        <a:lstStyle/>
        <a:p>
          <a:endParaRPr lang="it-IT"/>
        </a:p>
      </dgm:t>
    </dgm:pt>
    <dgm:pt modelId="{910E3FFD-705D-4B56-949B-A2E0942F312A}" type="pres">
      <dgm:prSet presAssocID="{9E5AE563-76EF-4D38-B7F7-7DE171D5D0A8}" presName="hierRoot2" presStyleCnt="0">
        <dgm:presLayoutVars>
          <dgm:hierBranch val="init"/>
        </dgm:presLayoutVars>
      </dgm:prSet>
      <dgm:spPr/>
    </dgm:pt>
    <dgm:pt modelId="{B31FCE82-984D-4F95-8A9C-5E07E5200248}" type="pres">
      <dgm:prSet presAssocID="{9E5AE563-76EF-4D38-B7F7-7DE171D5D0A8}" presName="rootComposite" presStyleCnt="0"/>
      <dgm:spPr/>
    </dgm:pt>
    <dgm:pt modelId="{61587E27-D88E-4471-B93C-879110260ACC}" type="pres">
      <dgm:prSet presAssocID="{9E5AE563-76EF-4D38-B7F7-7DE171D5D0A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A32667B-7340-4E41-A930-CABBFECC18AF}" type="pres">
      <dgm:prSet presAssocID="{9E5AE563-76EF-4D38-B7F7-7DE171D5D0A8}" presName="rootConnector" presStyleLbl="node2" presStyleIdx="1" presStyleCnt="2"/>
      <dgm:spPr/>
      <dgm:t>
        <a:bodyPr/>
        <a:lstStyle/>
        <a:p>
          <a:endParaRPr lang="it-IT"/>
        </a:p>
      </dgm:t>
    </dgm:pt>
    <dgm:pt modelId="{4BCDB41D-DAAA-4EB7-8E4B-4282B97A6818}" type="pres">
      <dgm:prSet presAssocID="{9E5AE563-76EF-4D38-B7F7-7DE171D5D0A8}" presName="hierChild4" presStyleCnt="0"/>
      <dgm:spPr/>
    </dgm:pt>
    <dgm:pt modelId="{AFE85108-3528-4CEF-B090-AE66EAF396CA}" type="pres">
      <dgm:prSet presAssocID="{9E5AE563-76EF-4D38-B7F7-7DE171D5D0A8}" presName="hierChild5" presStyleCnt="0"/>
      <dgm:spPr/>
    </dgm:pt>
    <dgm:pt modelId="{C0098392-0199-47CD-9759-3868D9455340}" type="pres">
      <dgm:prSet presAssocID="{D4E87E17-62B2-449E-88E5-FB5190554792}" presName="hierChild3" presStyleCnt="0"/>
      <dgm:spPr/>
    </dgm:pt>
    <dgm:pt modelId="{E83E0148-8F99-4BA5-8C1E-E1053210B928}" type="pres">
      <dgm:prSet presAssocID="{17F7D7CA-C9F5-41B1-8580-4EDC68533196}" presName="Name111" presStyleLbl="parChTrans1D2" presStyleIdx="2" presStyleCnt="4"/>
      <dgm:spPr/>
      <dgm:t>
        <a:bodyPr/>
        <a:lstStyle/>
        <a:p>
          <a:endParaRPr lang="it-IT"/>
        </a:p>
      </dgm:t>
    </dgm:pt>
    <dgm:pt modelId="{69729192-8EBA-4FCF-BB29-1FEE1DBD9AE2}" type="pres">
      <dgm:prSet presAssocID="{34777639-FEFE-499B-83B8-29F3D849DE3D}" presName="hierRoot3" presStyleCnt="0">
        <dgm:presLayoutVars>
          <dgm:hierBranch val="init"/>
        </dgm:presLayoutVars>
      </dgm:prSet>
      <dgm:spPr/>
    </dgm:pt>
    <dgm:pt modelId="{61B459F1-B755-47A3-8E7A-8BE8D9F9E2F9}" type="pres">
      <dgm:prSet presAssocID="{34777639-FEFE-499B-83B8-29F3D849DE3D}" presName="rootComposite3" presStyleCnt="0"/>
      <dgm:spPr/>
    </dgm:pt>
    <dgm:pt modelId="{5FE538DD-770E-4CA5-96A3-837F8B7A20FD}" type="pres">
      <dgm:prSet presAssocID="{34777639-FEFE-499B-83B8-29F3D849DE3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97B1CD4-7B3F-4656-920C-4BA424FEC01D}" type="pres">
      <dgm:prSet presAssocID="{34777639-FEFE-499B-83B8-29F3D849DE3D}" presName="rootConnector3" presStyleLbl="asst1" presStyleIdx="0" presStyleCnt="2"/>
      <dgm:spPr/>
      <dgm:t>
        <a:bodyPr/>
        <a:lstStyle/>
        <a:p>
          <a:endParaRPr lang="it-IT"/>
        </a:p>
      </dgm:t>
    </dgm:pt>
    <dgm:pt modelId="{26897BA9-530C-460C-BD34-62E0AB3E68CB}" type="pres">
      <dgm:prSet presAssocID="{34777639-FEFE-499B-83B8-29F3D849DE3D}" presName="hierChild6" presStyleCnt="0"/>
      <dgm:spPr/>
    </dgm:pt>
    <dgm:pt modelId="{98378D95-7B32-406D-9156-CFA72CC4363A}" type="pres">
      <dgm:prSet presAssocID="{34777639-FEFE-499B-83B8-29F3D849DE3D}" presName="hierChild7" presStyleCnt="0"/>
      <dgm:spPr/>
    </dgm:pt>
    <dgm:pt modelId="{23E88795-2481-480B-B936-C9F240C099FD}" type="pres">
      <dgm:prSet presAssocID="{7C2AFD0B-5916-4F19-BBFE-59B1B1B5C274}" presName="Name111" presStyleLbl="parChTrans1D2" presStyleIdx="3" presStyleCnt="4"/>
      <dgm:spPr/>
      <dgm:t>
        <a:bodyPr/>
        <a:lstStyle/>
        <a:p>
          <a:endParaRPr lang="it-IT"/>
        </a:p>
      </dgm:t>
    </dgm:pt>
    <dgm:pt modelId="{9ADB9283-E15D-4FEB-B6E3-AF0739191044}" type="pres">
      <dgm:prSet presAssocID="{DECC1AD8-A3B6-413B-A75E-FB4A6609C152}" presName="hierRoot3" presStyleCnt="0">
        <dgm:presLayoutVars>
          <dgm:hierBranch val="init"/>
        </dgm:presLayoutVars>
      </dgm:prSet>
      <dgm:spPr/>
    </dgm:pt>
    <dgm:pt modelId="{610E1E9D-3ADF-4F19-91AC-DF9BEA3A6250}" type="pres">
      <dgm:prSet presAssocID="{DECC1AD8-A3B6-413B-A75E-FB4A6609C152}" presName="rootComposite3" presStyleCnt="0"/>
      <dgm:spPr/>
    </dgm:pt>
    <dgm:pt modelId="{4AF8A31C-5E6D-40C0-BAF3-E26903D8713C}" type="pres">
      <dgm:prSet presAssocID="{DECC1AD8-A3B6-413B-A75E-FB4A6609C15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E8A3928-119C-4525-B992-D2C55AF42259}" type="pres">
      <dgm:prSet presAssocID="{DECC1AD8-A3B6-413B-A75E-FB4A6609C152}" presName="rootConnector3" presStyleLbl="asst1" presStyleIdx="1" presStyleCnt="2"/>
      <dgm:spPr/>
      <dgm:t>
        <a:bodyPr/>
        <a:lstStyle/>
        <a:p>
          <a:endParaRPr lang="it-IT"/>
        </a:p>
      </dgm:t>
    </dgm:pt>
    <dgm:pt modelId="{FA9B5684-DE73-4C31-9817-82E53E01B7C3}" type="pres">
      <dgm:prSet presAssocID="{DECC1AD8-A3B6-413B-A75E-FB4A6609C152}" presName="hierChild6" presStyleCnt="0"/>
      <dgm:spPr/>
    </dgm:pt>
    <dgm:pt modelId="{1744CF57-5FD4-4803-BEA6-DAF9EF8F13F8}" type="pres">
      <dgm:prSet presAssocID="{DECC1AD8-A3B6-413B-A75E-FB4A6609C152}" presName="hierChild7" presStyleCnt="0"/>
      <dgm:spPr/>
    </dgm:pt>
  </dgm:ptLst>
  <dgm:cxnLst>
    <dgm:cxn modelId="{47C25D06-3FD2-481F-A598-667CFDB50A51}" srcId="{7E6FE2F7-042C-4CBA-B50B-1C97CAF492BF}" destId="{D4E87E17-62B2-449E-88E5-FB5190554792}" srcOrd="0" destOrd="0" parTransId="{2317BD88-3779-43EC-B51C-B70BDA2CD547}" sibTransId="{7C73B145-7BD8-4A27-A3AA-D392EF19D17A}"/>
    <dgm:cxn modelId="{546F27CC-E91F-4927-8B00-BC316B36EB98}" type="presOf" srcId="{DECC1AD8-A3B6-413B-A75E-FB4A6609C152}" destId="{4AF8A31C-5E6D-40C0-BAF3-E26903D8713C}" srcOrd="0" destOrd="0" presId="urn:microsoft.com/office/officeart/2005/8/layout/orgChart1"/>
    <dgm:cxn modelId="{E6ADD348-E7B6-497C-B760-D7719286A932}" type="presOf" srcId="{9E5AE563-76EF-4D38-B7F7-7DE171D5D0A8}" destId="{0A32667B-7340-4E41-A930-CABBFECC18AF}" srcOrd="1" destOrd="0" presId="urn:microsoft.com/office/officeart/2005/8/layout/orgChart1"/>
    <dgm:cxn modelId="{A76A4A4C-E51E-4DB7-A703-B3D5792999CF}" type="presOf" srcId="{7E6FE2F7-042C-4CBA-B50B-1C97CAF492BF}" destId="{39AA7ED1-D189-4EBF-B18A-75EE16DB3101}" srcOrd="0" destOrd="0" presId="urn:microsoft.com/office/officeart/2005/8/layout/orgChart1"/>
    <dgm:cxn modelId="{61711F75-21B7-4232-B3A3-B9B0B59E8C69}" srcId="{D4E87E17-62B2-449E-88E5-FB5190554792}" destId="{D11A26CC-691E-486F-8754-323D1E98354F}" srcOrd="2" destOrd="0" parTransId="{824BDFE9-3590-4469-A7CF-46C9EE62FC42}" sibTransId="{225EFE5C-081D-4B8C-8BBD-01210EE36A19}"/>
    <dgm:cxn modelId="{DB876056-4064-4F64-BCE1-BDA7FB428B0B}" type="presOf" srcId="{D4E87E17-62B2-449E-88E5-FB5190554792}" destId="{5ACCA87A-9339-4A67-B691-08CDB2313B78}" srcOrd="1" destOrd="0" presId="urn:microsoft.com/office/officeart/2005/8/layout/orgChart1"/>
    <dgm:cxn modelId="{A4F25B16-CBA1-4FD4-B56C-C3B2386D2C4E}" type="presOf" srcId="{D4E87E17-62B2-449E-88E5-FB5190554792}" destId="{916A424C-33EC-4036-ADD6-DBC0A4D002AC}" srcOrd="0" destOrd="0" presId="urn:microsoft.com/office/officeart/2005/8/layout/orgChart1"/>
    <dgm:cxn modelId="{ED799869-D52F-40AB-96FC-D58D1D4439FF}" type="presOf" srcId="{34777639-FEFE-499B-83B8-29F3D849DE3D}" destId="{5FE538DD-770E-4CA5-96A3-837F8B7A20FD}" srcOrd="0" destOrd="0" presId="urn:microsoft.com/office/officeart/2005/8/layout/orgChart1"/>
    <dgm:cxn modelId="{69622662-8635-4FE9-981C-BF1133D84E83}" type="presOf" srcId="{D11A26CC-691E-486F-8754-323D1E98354F}" destId="{ED23BD68-E966-4D5F-81E2-DA0F42CEF82D}" srcOrd="1" destOrd="0" presId="urn:microsoft.com/office/officeart/2005/8/layout/orgChart1"/>
    <dgm:cxn modelId="{1AD8017C-C7F7-4761-94A9-AD593A61FBD0}" type="presOf" srcId="{DECC1AD8-A3B6-413B-A75E-FB4A6609C152}" destId="{1E8A3928-119C-4525-B992-D2C55AF42259}" srcOrd="1" destOrd="0" presId="urn:microsoft.com/office/officeart/2005/8/layout/orgChart1"/>
    <dgm:cxn modelId="{5E484BB7-A2B3-44BD-BB88-C348E6CDE2D6}" type="presOf" srcId="{06D12EAE-18C1-4594-8E31-4D34DF1AA2E9}" destId="{0C93BDB9-FDD0-4E6C-ADC1-8B4E44B04B30}" srcOrd="0" destOrd="0" presId="urn:microsoft.com/office/officeart/2005/8/layout/orgChart1"/>
    <dgm:cxn modelId="{6C06C23A-00C7-4936-92FF-E6128B9424EE}" type="presOf" srcId="{17F7D7CA-C9F5-41B1-8580-4EDC68533196}" destId="{E83E0148-8F99-4BA5-8C1E-E1053210B928}" srcOrd="0" destOrd="0" presId="urn:microsoft.com/office/officeart/2005/8/layout/orgChart1"/>
    <dgm:cxn modelId="{82A563BF-1754-4BC0-8261-AC984DF11B6B}" srcId="{D4E87E17-62B2-449E-88E5-FB5190554792}" destId="{9E5AE563-76EF-4D38-B7F7-7DE171D5D0A8}" srcOrd="3" destOrd="0" parTransId="{06D12EAE-18C1-4594-8E31-4D34DF1AA2E9}" sibTransId="{974D99AE-313E-4A11-A402-551FBDF9C81D}"/>
    <dgm:cxn modelId="{8D1B0070-D18F-45BF-995F-20BEA9893728}" type="presOf" srcId="{7C2AFD0B-5916-4F19-BBFE-59B1B1B5C274}" destId="{23E88795-2481-480B-B936-C9F240C099FD}" srcOrd="0" destOrd="0" presId="urn:microsoft.com/office/officeart/2005/8/layout/orgChart1"/>
    <dgm:cxn modelId="{CE1B2481-FD22-4EC7-88E2-FDB93A4B615C}" srcId="{D4E87E17-62B2-449E-88E5-FB5190554792}" destId="{DECC1AD8-A3B6-413B-A75E-FB4A6609C152}" srcOrd="1" destOrd="0" parTransId="{7C2AFD0B-5916-4F19-BBFE-59B1B1B5C274}" sibTransId="{532BFA1D-2318-46C5-B779-CC786F023EF3}"/>
    <dgm:cxn modelId="{AB824295-D7AE-4CB2-8043-C21239DAC626}" type="presOf" srcId="{824BDFE9-3590-4469-A7CF-46C9EE62FC42}" destId="{E203E5FB-AB43-4ECF-B40C-F9643F3468E6}" srcOrd="0" destOrd="0" presId="urn:microsoft.com/office/officeart/2005/8/layout/orgChart1"/>
    <dgm:cxn modelId="{591076CB-1B70-484E-8A82-DED74411145C}" type="presOf" srcId="{D11A26CC-691E-486F-8754-323D1E98354F}" destId="{6EF3D023-E161-4FCA-8877-3A9EDECE48C5}" srcOrd="0" destOrd="0" presId="urn:microsoft.com/office/officeart/2005/8/layout/orgChart1"/>
    <dgm:cxn modelId="{DCA8E0C9-8CDC-4757-8952-B5FD0FA6F88C}" srcId="{D4E87E17-62B2-449E-88E5-FB5190554792}" destId="{34777639-FEFE-499B-83B8-29F3D849DE3D}" srcOrd="0" destOrd="0" parTransId="{17F7D7CA-C9F5-41B1-8580-4EDC68533196}" sibTransId="{BA6A3DD5-9FE3-499F-A50A-3002EAE2E733}"/>
    <dgm:cxn modelId="{E00B41C7-E724-43CB-841D-6DA0B2F661A7}" type="presOf" srcId="{34777639-FEFE-499B-83B8-29F3D849DE3D}" destId="{397B1CD4-7B3F-4656-920C-4BA424FEC01D}" srcOrd="1" destOrd="0" presId="urn:microsoft.com/office/officeart/2005/8/layout/orgChart1"/>
    <dgm:cxn modelId="{0960B815-C907-4B39-9E6C-76EA8D5E0BD2}" type="presOf" srcId="{9E5AE563-76EF-4D38-B7F7-7DE171D5D0A8}" destId="{61587E27-D88E-4471-B93C-879110260ACC}" srcOrd="0" destOrd="0" presId="urn:microsoft.com/office/officeart/2005/8/layout/orgChart1"/>
    <dgm:cxn modelId="{2DE0D445-FEE4-446E-8E14-90137D82465C}" type="presParOf" srcId="{39AA7ED1-D189-4EBF-B18A-75EE16DB3101}" destId="{A1B45BFB-88A2-4929-9D9E-DD590B2B5C56}" srcOrd="0" destOrd="0" presId="urn:microsoft.com/office/officeart/2005/8/layout/orgChart1"/>
    <dgm:cxn modelId="{A87CC207-B76C-4072-9924-ACF2E8CD2172}" type="presParOf" srcId="{A1B45BFB-88A2-4929-9D9E-DD590B2B5C56}" destId="{A0A6D89F-4CEA-4A7A-BD9E-5F17A02BA0F4}" srcOrd="0" destOrd="0" presId="urn:microsoft.com/office/officeart/2005/8/layout/orgChart1"/>
    <dgm:cxn modelId="{F143CB3E-2911-42C8-B166-37C131873196}" type="presParOf" srcId="{A0A6D89F-4CEA-4A7A-BD9E-5F17A02BA0F4}" destId="{916A424C-33EC-4036-ADD6-DBC0A4D002AC}" srcOrd="0" destOrd="0" presId="urn:microsoft.com/office/officeart/2005/8/layout/orgChart1"/>
    <dgm:cxn modelId="{7C9E810E-A2CF-4AB7-A05D-B1F861D756A7}" type="presParOf" srcId="{A0A6D89F-4CEA-4A7A-BD9E-5F17A02BA0F4}" destId="{5ACCA87A-9339-4A67-B691-08CDB2313B78}" srcOrd="1" destOrd="0" presId="urn:microsoft.com/office/officeart/2005/8/layout/orgChart1"/>
    <dgm:cxn modelId="{4BBA72F7-DCB9-4540-9D32-55299027A81E}" type="presParOf" srcId="{A1B45BFB-88A2-4929-9D9E-DD590B2B5C56}" destId="{FE653ED8-2ED7-42F6-BB3A-48679C92BCB1}" srcOrd="1" destOrd="0" presId="urn:microsoft.com/office/officeart/2005/8/layout/orgChart1"/>
    <dgm:cxn modelId="{D1D9AF58-92BB-4362-B75E-FFB0BCC917B6}" type="presParOf" srcId="{FE653ED8-2ED7-42F6-BB3A-48679C92BCB1}" destId="{E203E5FB-AB43-4ECF-B40C-F9643F3468E6}" srcOrd="0" destOrd="0" presId="urn:microsoft.com/office/officeart/2005/8/layout/orgChart1"/>
    <dgm:cxn modelId="{774F0238-B389-42CE-B9BB-D58EF6039265}" type="presParOf" srcId="{FE653ED8-2ED7-42F6-BB3A-48679C92BCB1}" destId="{F6F2387E-CB32-4975-A706-0C77711F2091}" srcOrd="1" destOrd="0" presId="urn:microsoft.com/office/officeart/2005/8/layout/orgChart1"/>
    <dgm:cxn modelId="{FBA2DF50-E946-4D37-B0AF-98D7E5F8AA92}" type="presParOf" srcId="{F6F2387E-CB32-4975-A706-0C77711F2091}" destId="{463355F6-70C8-4897-819B-7024A861E59B}" srcOrd="0" destOrd="0" presId="urn:microsoft.com/office/officeart/2005/8/layout/orgChart1"/>
    <dgm:cxn modelId="{4AE42FC1-0355-42DD-845B-BC476D9C710D}" type="presParOf" srcId="{463355F6-70C8-4897-819B-7024A861E59B}" destId="{6EF3D023-E161-4FCA-8877-3A9EDECE48C5}" srcOrd="0" destOrd="0" presId="urn:microsoft.com/office/officeart/2005/8/layout/orgChart1"/>
    <dgm:cxn modelId="{5B3E9517-53E7-41ED-8C8B-876822AD2D7F}" type="presParOf" srcId="{463355F6-70C8-4897-819B-7024A861E59B}" destId="{ED23BD68-E966-4D5F-81E2-DA0F42CEF82D}" srcOrd="1" destOrd="0" presId="urn:microsoft.com/office/officeart/2005/8/layout/orgChart1"/>
    <dgm:cxn modelId="{0666464F-093C-4E48-8883-78DD56FD85FF}" type="presParOf" srcId="{F6F2387E-CB32-4975-A706-0C77711F2091}" destId="{8D7F6AF8-E067-41A8-B82F-7E4F11AB7DCE}" srcOrd="1" destOrd="0" presId="urn:microsoft.com/office/officeart/2005/8/layout/orgChart1"/>
    <dgm:cxn modelId="{F0BCBB14-8618-44B6-8BB0-986A0C10F9A6}" type="presParOf" srcId="{F6F2387E-CB32-4975-A706-0C77711F2091}" destId="{14E73B44-E2EE-4D56-A18B-6227036FD2FA}" srcOrd="2" destOrd="0" presId="urn:microsoft.com/office/officeart/2005/8/layout/orgChart1"/>
    <dgm:cxn modelId="{64E8F4FE-D525-47F9-8C80-BAB1DF1EB8A8}" type="presParOf" srcId="{FE653ED8-2ED7-42F6-BB3A-48679C92BCB1}" destId="{0C93BDB9-FDD0-4E6C-ADC1-8B4E44B04B30}" srcOrd="2" destOrd="0" presId="urn:microsoft.com/office/officeart/2005/8/layout/orgChart1"/>
    <dgm:cxn modelId="{63433E9E-3761-4E1D-9979-C391AC17888E}" type="presParOf" srcId="{FE653ED8-2ED7-42F6-BB3A-48679C92BCB1}" destId="{910E3FFD-705D-4B56-949B-A2E0942F312A}" srcOrd="3" destOrd="0" presId="urn:microsoft.com/office/officeart/2005/8/layout/orgChart1"/>
    <dgm:cxn modelId="{34DF99CD-78B6-4EDD-86C1-652D1E7596B9}" type="presParOf" srcId="{910E3FFD-705D-4B56-949B-A2E0942F312A}" destId="{B31FCE82-984D-4F95-8A9C-5E07E5200248}" srcOrd="0" destOrd="0" presId="urn:microsoft.com/office/officeart/2005/8/layout/orgChart1"/>
    <dgm:cxn modelId="{AAD661C2-5DAB-4D99-8072-438122735191}" type="presParOf" srcId="{B31FCE82-984D-4F95-8A9C-5E07E5200248}" destId="{61587E27-D88E-4471-B93C-879110260ACC}" srcOrd="0" destOrd="0" presId="urn:microsoft.com/office/officeart/2005/8/layout/orgChart1"/>
    <dgm:cxn modelId="{6FB74068-2403-467B-8086-D10DFA41D96D}" type="presParOf" srcId="{B31FCE82-984D-4F95-8A9C-5E07E5200248}" destId="{0A32667B-7340-4E41-A930-CABBFECC18AF}" srcOrd="1" destOrd="0" presId="urn:microsoft.com/office/officeart/2005/8/layout/orgChart1"/>
    <dgm:cxn modelId="{45C32BA3-A476-4C66-82B0-EC3A267E2462}" type="presParOf" srcId="{910E3FFD-705D-4B56-949B-A2E0942F312A}" destId="{4BCDB41D-DAAA-4EB7-8E4B-4282B97A6818}" srcOrd="1" destOrd="0" presId="urn:microsoft.com/office/officeart/2005/8/layout/orgChart1"/>
    <dgm:cxn modelId="{33AE381F-D7E3-42CB-8082-DB235D98D944}" type="presParOf" srcId="{910E3FFD-705D-4B56-949B-A2E0942F312A}" destId="{AFE85108-3528-4CEF-B090-AE66EAF396CA}" srcOrd="2" destOrd="0" presId="urn:microsoft.com/office/officeart/2005/8/layout/orgChart1"/>
    <dgm:cxn modelId="{F09AC0CB-9967-4772-9162-3D0C7B81B569}" type="presParOf" srcId="{A1B45BFB-88A2-4929-9D9E-DD590B2B5C56}" destId="{C0098392-0199-47CD-9759-3868D9455340}" srcOrd="2" destOrd="0" presId="urn:microsoft.com/office/officeart/2005/8/layout/orgChart1"/>
    <dgm:cxn modelId="{95FA1275-2EA8-4746-A753-C61C2CF6C494}" type="presParOf" srcId="{C0098392-0199-47CD-9759-3868D9455340}" destId="{E83E0148-8F99-4BA5-8C1E-E1053210B928}" srcOrd="0" destOrd="0" presId="urn:microsoft.com/office/officeart/2005/8/layout/orgChart1"/>
    <dgm:cxn modelId="{8D6DF8CF-CA8A-46E0-99CD-C1C1DA9288F4}" type="presParOf" srcId="{C0098392-0199-47CD-9759-3868D9455340}" destId="{69729192-8EBA-4FCF-BB29-1FEE1DBD9AE2}" srcOrd="1" destOrd="0" presId="urn:microsoft.com/office/officeart/2005/8/layout/orgChart1"/>
    <dgm:cxn modelId="{6357FC6F-C80C-4042-9790-26B8A4FE1028}" type="presParOf" srcId="{69729192-8EBA-4FCF-BB29-1FEE1DBD9AE2}" destId="{61B459F1-B755-47A3-8E7A-8BE8D9F9E2F9}" srcOrd="0" destOrd="0" presId="urn:microsoft.com/office/officeart/2005/8/layout/orgChart1"/>
    <dgm:cxn modelId="{6CFD3853-8EC5-49D5-96D0-D26ABD4A4BA2}" type="presParOf" srcId="{61B459F1-B755-47A3-8E7A-8BE8D9F9E2F9}" destId="{5FE538DD-770E-4CA5-96A3-837F8B7A20FD}" srcOrd="0" destOrd="0" presId="urn:microsoft.com/office/officeart/2005/8/layout/orgChart1"/>
    <dgm:cxn modelId="{2CB882CE-77A3-4D68-B047-9A15557318B6}" type="presParOf" srcId="{61B459F1-B755-47A3-8E7A-8BE8D9F9E2F9}" destId="{397B1CD4-7B3F-4656-920C-4BA424FEC01D}" srcOrd="1" destOrd="0" presId="urn:microsoft.com/office/officeart/2005/8/layout/orgChart1"/>
    <dgm:cxn modelId="{784F9FCD-578D-4BE0-94E4-58AB66F960D5}" type="presParOf" srcId="{69729192-8EBA-4FCF-BB29-1FEE1DBD9AE2}" destId="{26897BA9-530C-460C-BD34-62E0AB3E68CB}" srcOrd="1" destOrd="0" presId="urn:microsoft.com/office/officeart/2005/8/layout/orgChart1"/>
    <dgm:cxn modelId="{40AFE9D3-6DDD-493C-9B36-4CC78738FD73}" type="presParOf" srcId="{69729192-8EBA-4FCF-BB29-1FEE1DBD9AE2}" destId="{98378D95-7B32-406D-9156-CFA72CC4363A}" srcOrd="2" destOrd="0" presId="urn:microsoft.com/office/officeart/2005/8/layout/orgChart1"/>
    <dgm:cxn modelId="{C576B93C-184A-49A7-B461-D2A239F27DEF}" type="presParOf" srcId="{C0098392-0199-47CD-9759-3868D9455340}" destId="{23E88795-2481-480B-B936-C9F240C099FD}" srcOrd="2" destOrd="0" presId="urn:microsoft.com/office/officeart/2005/8/layout/orgChart1"/>
    <dgm:cxn modelId="{A7A7E94B-1C49-4101-82DF-540472C8D2EE}" type="presParOf" srcId="{C0098392-0199-47CD-9759-3868D9455340}" destId="{9ADB9283-E15D-4FEB-B6E3-AF0739191044}" srcOrd="3" destOrd="0" presId="urn:microsoft.com/office/officeart/2005/8/layout/orgChart1"/>
    <dgm:cxn modelId="{0F2194FC-800A-45D5-A9B4-241BEB9829A0}" type="presParOf" srcId="{9ADB9283-E15D-4FEB-B6E3-AF0739191044}" destId="{610E1E9D-3ADF-4F19-91AC-DF9BEA3A6250}" srcOrd="0" destOrd="0" presId="urn:microsoft.com/office/officeart/2005/8/layout/orgChart1"/>
    <dgm:cxn modelId="{3572F9BC-6154-40F6-837F-AEC512B542CB}" type="presParOf" srcId="{610E1E9D-3ADF-4F19-91AC-DF9BEA3A6250}" destId="{4AF8A31C-5E6D-40C0-BAF3-E26903D8713C}" srcOrd="0" destOrd="0" presId="urn:microsoft.com/office/officeart/2005/8/layout/orgChart1"/>
    <dgm:cxn modelId="{643089E2-44BC-426B-BC34-8CC49B30437B}" type="presParOf" srcId="{610E1E9D-3ADF-4F19-91AC-DF9BEA3A6250}" destId="{1E8A3928-119C-4525-B992-D2C55AF42259}" srcOrd="1" destOrd="0" presId="urn:microsoft.com/office/officeart/2005/8/layout/orgChart1"/>
    <dgm:cxn modelId="{9787D6EA-6AAD-43D9-BCFE-D2538D905914}" type="presParOf" srcId="{9ADB9283-E15D-4FEB-B6E3-AF0739191044}" destId="{FA9B5684-DE73-4C31-9817-82E53E01B7C3}" srcOrd="1" destOrd="0" presId="urn:microsoft.com/office/officeart/2005/8/layout/orgChart1"/>
    <dgm:cxn modelId="{C26ACC71-6A34-4790-88C8-BBD5CE9BBABE}" type="presParOf" srcId="{9ADB9283-E15D-4FEB-B6E3-AF0739191044}" destId="{1744CF57-5FD4-4803-BEA6-DAF9EF8F1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88795-2481-480B-B936-C9F240C099FD}">
      <dsp:nvSpPr>
        <dsp:cNvPr id="0" name=""/>
        <dsp:cNvSpPr/>
      </dsp:nvSpPr>
      <dsp:spPr>
        <a:xfrm>
          <a:off x="3907971" y="1273613"/>
          <a:ext cx="266979" cy="116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624"/>
              </a:lnTo>
              <a:lnTo>
                <a:pt x="266979" y="11696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148-8F99-4BA5-8C1E-E1053210B928}">
      <dsp:nvSpPr>
        <dsp:cNvPr id="0" name=""/>
        <dsp:cNvSpPr/>
      </dsp:nvSpPr>
      <dsp:spPr>
        <a:xfrm>
          <a:off x="3640992" y="1273613"/>
          <a:ext cx="266979" cy="1169624"/>
        </a:xfrm>
        <a:custGeom>
          <a:avLst/>
          <a:gdLst/>
          <a:ahLst/>
          <a:cxnLst/>
          <a:rect l="0" t="0" r="0" b="0"/>
          <a:pathLst>
            <a:path>
              <a:moveTo>
                <a:pt x="266979" y="0"/>
              </a:moveTo>
              <a:lnTo>
                <a:pt x="266979" y="1169624"/>
              </a:lnTo>
              <a:lnTo>
                <a:pt x="0" y="11696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3BDB9-FDD0-4E6C-ADC1-8B4E44B04B30}">
      <dsp:nvSpPr>
        <dsp:cNvPr id="0" name=""/>
        <dsp:cNvSpPr/>
      </dsp:nvSpPr>
      <dsp:spPr>
        <a:xfrm>
          <a:off x="3907971" y="1273613"/>
          <a:ext cx="1538310" cy="2339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269"/>
              </a:lnTo>
              <a:lnTo>
                <a:pt x="1538310" y="2072269"/>
              </a:lnTo>
              <a:lnTo>
                <a:pt x="1538310" y="2339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3E5FB-AB43-4ECF-B40C-F9643F3468E6}">
      <dsp:nvSpPr>
        <dsp:cNvPr id="0" name=""/>
        <dsp:cNvSpPr/>
      </dsp:nvSpPr>
      <dsp:spPr>
        <a:xfrm>
          <a:off x="2369661" y="1273613"/>
          <a:ext cx="1538310" cy="2339249"/>
        </a:xfrm>
        <a:custGeom>
          <a:avLst/>
          <a:gdLst/>
          <a:ahLst/>
          <a:cxnLst/>
          <a:rect l="0" t="0" r="0" b="0"/>
          <a:pathLst>
            <a:path>
              <a:moveTo>
                <a:pt x="1538310" y="0"/>
              </a:moveTo>
              <a:lnTo>
                <a:pt x="1538310" y="2072269"/>
              </a:lnTo>
              <a:lnTo>
                <a:pt x="0" y="2072269"/>
              </a:lnTo>
              <a:lnTo>
                <a:pt x="0" y="2339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A424C-33EC-4036-ADD6-DBC0A4D002AC}">
      <dsp:nvSpPr>
        <dsp:cNvPr id="0" name=""/>
        <dsp:cNvSpPr/>
      </dsp:nvSpPr>
      <dsp:spPr>
        <a:xfrm>
          <a:off x="2636640" y="2282"/>
          <a:ext cx="2542662" cy="127133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R.O.E</a:t>
          </a:r>
          <a:r>
            <a:rPr lang="it-IT" sz="2500" b="1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.15 </a:t>
          </a:r>
          <a:r>
            <a:rPr lang="it-IT" sz="1400" b="1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12.3%</a:t>
          </a:r>
          <a:r>
            <a:rPr lang="it-IT" sz="1400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 – </a:t>
          </a:r>
          <a:r>
            <a:rPr lang="it-IT" sz="1400" kern="1200" dirty="0" err="1" smtClean="0"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.16 </a:t>
          </a:r>
          <a:r>
            <a:rPr lang="it-IT" sz="1400" b="1" kern="1200" dirty="0" smtClean="0">
              <a:latin typeface="Roboto Light" pitchFamily="2" charset="0"/>
              <a:ea typeface="Roboto Light" pitchFamily="2" charset="0"/>
              <a:cs typeface="Roboto Light" pitchFamily="2" charset="0"/>
            </a:rPr>
            <a:t>16.2%</a:t>
          </a:r>
          <a:endParaRPr lang="it-IT" sz="1400" b="1" kern="1200" dirty="0">
            <a:latin typeface="Roboto Light" pitchFamily="2" charset="0"/>
            <a:ea typeface="Roboto Light" pitchFamily="2" charset="0"/>
            <a:cs typeface="Roboto Light" pitchFamily="2" charset="0"/>
          </a:endParaRPr>
        </a:p>
      </dsp:txBody>
      <dsp:txXfrm>
        <a:off x="2636640" y="2282"/>
        <a:ext cx="2542662" cy="1271331"/>
      </dsp:txXfrm>
    </dsp:sp>
    <dsp:sp modelId="{6EF3D023-E161-4FCA-8877-3A9EDECE48C5}">
      <dsp:nvSpPr>
        <dsp:cNvPr id="0" name=""/>
        <dsp:cNvSpPr/>
      </dsp:nvSpPr>
      <dsp:spPr>
        <a:xfrm>
          <a:off x="1098329" y="3612862"/>
          <a:ext cx="2542662" cy="127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R.O.S.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8.3%– </a:t>
          </a: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8.3%</a:t>
          </a:r>
          <a:endParaRPr lang="it-IT" sz="1400" kern="12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sp:txBody>
      <dsp:txXfrm>
        <a:off x="1098329" y="3612862"/>
        <a:ext cx="2542662" cy="1271331"/>
      </dsp:txXfrm>
    </dsp:sp>
    <dsp:sp modelId="{61587E27-D88E-4471-B93C-879110260ACC}">
      <dsp:nvSpPr>
        <dsp:cNvPr id="0" name=""/>
        <dsp:cNvSpPr/>
      </dsp:nvSpPr>
      <dsp:spPr>
        <a:xfrm>
          <a:off x="4174951" y="3612862"/>
          <a:ext cx="2542662" cy="127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capital rotation </a:t>
          </a:r>
          <a:r>
            <a:rPr lang="it-IT" sz="20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index</a:t>
          </a:r>
          <a:endParaRPr lang="it-IT" sz="2000" kern="1200" dirty="0" smtClean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0.84 – </a:t>
          </a: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0.94</a:t>
          </a:r>
          <a:endParaRPr lang="it-IT" sz="1400" kern="12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sp:txBody>
      <dsp:txXfrm>
        <a:off x="4174951" y="3612862"/>
        <a:ext cx="2542662" cy="1271331"/>
      </dsp:txXfrm>
    </dsp:sp>
    <dsp:sp modelId="{5FE538DD-770E-4CA5-96A3-837F8B7A20FD}">
      <dsp:nvSpPr>
        <dsp:cNvPr id="0" name=""/>
        <dsp:cNvSpPr/>
      </dsp:nvSpPr>
      <dsp:spPr>
        <a:xfrm>
          <a:off x="1098329" y="1807572"/>
          <a:ext cx="2542662" cy="127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financial</a:t>
          </a:r>
          <a:r>
            <a:rPr lang="it-IT" sz="20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 </a:t>
          </a:r>
          <a:r>
            <a:rPr lang="it-IT" sz="20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leverage</a:t>
          </a:r>
          <a:endParaRPr lang="it-IT" sz="2000" kern="1200" dirty="0" smtClean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3.5% – </a:t>
          </a: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3.6%</a:t>
          </a:r>
          <a:endParaRPr lang="it-IT" sz="1400" kern="12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sp:txBody>
      <dsp:txXfrm>
        <a:off x="1098329" y="1807572"/>
        <a:ext cx="2542662" cy="1271331"/>
      </dsp:txXfrm>
    </dsp:sp>
    <dsp:sp modelId="{4AF8A31C-5E6D-40C0-BAF3-E26903D8713C}">
      <dsp:nvSpPr>
        <dsp:cNvPr id="0" name=""/>
        <dsp:cNvSpPr/>
      </dsp:nvSpPr>
      <dsp:spPr>
        <a:xfrm>
          <a:off x="4174951" y="1807572"/>
          <a:ext cx="2542662" cy="127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R.O.I</a:t>
          </a:r>
          <a:r>
            <a:rPr lang="it-IT" sz="20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.15 7.0% – </a:t>
          </a:r>
          <a:r>
            <a:rPr lang="it-IT" sz="1400" kern="1200" dirty="0" err="1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sept</a:t>
          </a:r>
          <a:r>
            <a:rPr lang="it-IT" sz="1400" kern="1200" dirty="0" smtClean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rPr>
            <a:t>.16 7.8%</a:t>
          </a:r>
          <a:endParaRPr lang="it-IT" sz="1400" kern="1200" dirty="0">
            <a:solidFill>
              <a:schemeClr val="bg2">
                <a:lumMod val="50000"/>
              </a:schemeClr>
            </a:solidFill>
            <a:latin typeface="Roboto Light" pitchFamily="2" charset="0"/>
            <a:ea typeface="Roboto Light" pitchFamily="2" charset="0"/>
            <a:cs typeface="Roboto Light" pitchFamily="2" charset="0"/>
          </a:endParaRPr>
        </a:p>
      </dsp:txBody>
      <dsp:txXfrm>
        <a:off x="4174951" y="1807572"/>
        <a:ext cx="2542662" cy="127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0.3382</cdr:x>
      <cdr:y>0.20497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5102" y="-6369"/>
          <a:ext cx="1443754" cy="3595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 smtClean="0">
              <a:solidFill>
                <a:srgbClr val="FF0000"/>
              </a:solidFill>
            </a:rPr>
            <a:t>FY 2015</a:t>
          </a:r>
          <a:endParaRPr lang="it-IT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0.01023</cdr:x>
      <cdr:y>0.02895</cdr:y>
    </cdr:from>
    <cdr:to>
      <cdr:x>0.32737</cdr:x>
      <cdr:y>0.25623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6571" y="54022"/>
          <a:ext cx="1443760" cy="42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400" b="1" dirty="0" smtClean="0">
              <a:solidFill>
                <a:srgbClr val="FF0000"/>
              </a:solidFill>
            </a:rPr>
            <a:t>FY 2015</a:t>
          </a:r>
          <a:endParaRPr lang="it-IT" sz="24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0.33694</cdr:y>
    </cdr:from>
    <cdr:to>
      <cdr:x>0.33724</cdr:x>
      <cdr:y>0.66712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903520"/>
          <a:ext cx="1346025" cy="885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Sept</a:t>
          </a:r>
          <a:r>
            <a:rPr lang="it-IT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2015</a:t>
          </a:r>
          <a:endParaRPr lang="it-IT" sz="2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0.37301</cdr:y>
    </cdr:from>
    <cdr:to>
      <cdr:x>0.31714</cdr:x>
      <cdr:y>0.49109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21772" y="1023254"/>
          <a:ext cx="1370555" cy="3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400" b="1" dirty="0" err="1" smtClean="0">
              <a:solidFill>
                <a:sysClr val="windowText" lastClr="000000">
                  <a:lumMod val="65000"/>
                  <a:lumOff val="35000"/>
                </a:sysClr>
              </a:solidFill>
            </a:rPr>
            <a:t>Sept</a:t>
          </a:r>
          <a:r>
            <a:rPr lang="it-IT" sz="2400" b="1" dirty="0" smtClean="0">
              <a:solidFill>
                <a:sysClr val="windowText" lastClr="000000">
                  <a:lumMod val="65000"/>
                  <a:lumOff val="35000"/>
                </a:sysClr>
              </a:solidFill>
            </a:rPr>
            <a:t> 2015</a:t>
          </a:r>
          <a:endParaRPr lang="it-IT" sz="2400" b="1" dirty="0">
            <a:solidFill>
              <a:sysClr val="windowText" lastClr="000000">
                <a:lumMod val="65000"/>
                <a:lumOff val="35000"/>
              </a:sys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0.33694</cdr:y>
    </cdr:from>
    <cdr:to>
      <cdr:x>0.33724</cdr:x>
      <cdr:y>0.66712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903520"/>
          <a:ext cx="1346025" cy="885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 err="1" smtClean="0">
              <a:solidFill>
                <a:srgbClr val="FF0000"/>
              </a:solidFill>
            </a:rPr>
            <a:t>Sept</a:t>
          </a:r>
          <a:r>
            <a:rPr lang="it-IT" sz="2400" b="1" dirty="0" smtClean="0">
              <a:solidFill>
                <a:srgbClr val="FF0000"/>
              </a:solidFill>
            </a:rPr>
            <a:t> 2016</a:t>
          </a:r>
          <a:endParaRPr lang="it-IT" sz="24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0.37301</cdr:y>
    </cdr:from>
    <cdr:to>
      <cdr:x>0.31714</cdr:x>
      <cdr:y>0.49109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-21772" y="1023254"/>
          <a:ext cx="1370555" cy="323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it-IT" sz="2400" b="1" dirty="0" err="1" smtClean="0">
              <a:solidFill>
                <a:srgbClr val="FF0000"/>
              </a:solidFill>
            </a:rPr>
            <a:t>Sept</a:t>
          </a:r>
          <a:r>
            <a:rPr lang="it-IT" sz="2400" b="1" dirty="0" smtClean="0">
              <a:solidFill>
                <a:srgbClr val="FF0000"/>
              </a:solidFill>
            </a:rPr>
            <a:t> 2016</a:t>
          </a:r>
          <a:endParaRPr lang="it-IT" sz="24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0.3982</cdr:x>
      <cdr:y>0.03528</cdr:y>
    </cdr:from>
    <cdr:to>
      <cdr:x>0.47469</cdr:x>
      <cdr:y>0.11001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13265" y="177436"/>
          <a:ext cx="751715" cy="3758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0.47781</cdr:x>
      <cdr:y>0.03597</cdr:y>
    </cdr:from>
    <cdr:to>
      <cdr:x>0.54814</cdr:x>
      <cdr:y>0.11032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695664" y="180882"/>
          <a:ext cx="691161" cy="3739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0.27084</cdr:x>
      <cdr:y>0.32421</cdr:y>
    </cdr:from>
    <cdr:to>
      <cdr:x>0.35247</cdr:x>
      <cdr:y>0.41444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661615" y="1630514"/>
          <a:ext cx="802210" cy="4537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0.59467</cdr:x>
      <cdr:y>0.43872</cdr:y>
    </cdr:from>
    <cdr:to>
      <cdr:x>0.6772</cdr:x>
      <cdr:y>0.53688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5844042" y="2206415"/>
          <a:ext cx="811055" cy="49366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DF91F63-B8C8-499F-91AA-E1A82D9BA230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4054B24-C3BE-407B-A031-66498A1C790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35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34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9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280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09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6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6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15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66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66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6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08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347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080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56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08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4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9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66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900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95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4B24-C3BE-407B-A031-66498A1C79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39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A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9192"/>
          <a:stretch/>
        </p:blipFill>
        <p:spPr bwMode="auto">
          <a:xfrm>
            <a:off x="0" y="5876"/>
            <a:ext cx="10698163" cy="68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0222173" y="0"/>
            <a:ext cx="1969827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092" y="4776788"/>
            <a:ext cx="5034507" cy="1572736"/>
          </a:xfrm>
        </p:spPr>
        <p:txBody>
          <a:bodyPr anchor="b">
            <a:normAutofit/>
          </a:bodyPr>
          <a:lstStyle>
            <a:lvl1pPr algn="l"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Immagin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0" y="5446713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463" y="4500563"/>
            <a:ext cx="303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620178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8649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42539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85865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775720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38522" indent="-338522">
              <a:buFont typeface="Lucida Grande"/>
              <a:buChar char="–"/>
              <a:defRPr/>
            </a:lvl1pPr>
            <a:lvl2pPr marL="733465" indent="-282102">
              <a:buFont typeface="Lucida Grande"/>
              <a:buChar char="–"/>
              <a:defRPr/>
            </a:lvl2pPr>
            <a:lvl3pPr marL="1128407" indent="-225682">
              <a:buFont typeface="Lucida Grande"/>
              <a:buChar char="–"/>
              <a:defRPr/>
            </a:lvl3pPr>
            <a:lvl4pPr marL="1579771" indent="-225682">
              <a:buFont typeface="Lucida Grande"/>
              <a:buChar char="–"/>
              <a:defRPr/>
            </a:lvl4pPr>
            <a:lvl5pPr marL="2031133" indent="-225682">
              <a:buFont typeface="Lucida Grande"/>
              <a:buChar char="–"/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27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1FB0-A4AB-4071-952F-3E9D07241C9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="" xmlns:p14="http://schemas.microsoft.com/office/powerpoint/2010/main" val="37895666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115546" y="2719722"/>
            <a:ext cx="9948335" cy="3224532"/>
          </a:xfrm>
        </p:spPr>
        <p:txBody>
          <a:bodyPr/>
          <a:lstStyle>
            <a:lvl1pPr marL="0" indent="0" algn="l">
              <a:buFont typeface="Lucida Grande"/>
              <a:buNone/>
              <a:defRPr/>
            </a:lvl1pPr>
            <a:lvl2pPr marL="451363" indent="0" algn="l">
              <a:buFont typeface="Lucida Grande"/>
              <a:buNone/>
              <a:defRPr/>
            </a:lvl2pPr>
            <a:lvl3pPr marL="902726" indent="0" algn="l">
              <a:buFont typeface="Lucida Grande"/>
              <a:buNone/>
              <a:defRPr/>
            </a:lvl3pPr>
            <a:lvl4pPr marL="1354089" indent="0" algn="l">
              <a:buFont typeface="Lucida Grande"/>
              <a:buNone/>
              <a:defRPr/>
            </a:lvl4pPr>
            <a:lvl5pPr marL="1805451" indent="0" algn="l">
              <a:buFont typeface="Lucida Grande"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49769-FE49-463E-9AB2-AB8936DED4A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="" xmlns:p14="http://schemas.microsoft.com/office/powerpoint/2010/main" val="361453989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5548" y="2702030"/>
            <a:ext cx="4878852" cy="3249056"/>
          </a:xfrm>
        </p:spPr>
        <p:txBody>
          <a:bodyPr>
            <a:normAutofit/>
          </a:bodyPr>
          <a:lstStyle>
            <a:lvl1pPr marL="0" indent="0">
              <a:buNone/>
              <a:defRPr sz="1632"/>
            </a:lvl1pPr>
            <a:lvl2pPr marL="451363" indent="0">
              <a:buNone/>
              <a:defRPr sz="1632"/>
            </a:lvl2pPr>
            <a:lvl3pPr marL="902726" indent="0">
              <a:buNone/>
              <a:defRPr sz="1632"/>
            </a:lvl3pPr>
            <a:lvl4pPr marL="1354089" indent="0">
              <a:buNone/>
              <a:defRPr sz="1632"/>
            </a:lvl4pPr>
            <a:lvl5pPr marL="1805451" indent="0">
              <a:buNone/>
              <a:defRPr sz="163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7359-D012-3C45-A186-078B3FE672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115442" y="356292"/>
            <a:ext cx="4998381" cy="187844"/>
          </a:xfrm>
        </p:spPr>
        <p:txBody>
          <a:bodyPr>
            <a:noAutofit/>
          </a:bodyPr>
          <a:lstStyle>
            <a:lvl1pPr marL="0" indent="0">
              <a:buNone/>
              <a:defRPr sz="907">
                <a:latin typeface="Roboto Medium"/>
                <a:cs typeface="Roboto Medium"/>
              </a:defRPr>
            </a:lvl1pPr>
            <a:lvl2pPr marL="451363" indent="0">
              <a:buNone/>
              <a:defRPr sz="907">
                <a:latin typeface="Roboto Medium"/>
                <a:cs typeface="Roboto Medium"/>
              </a:defRPr>
            </a:lvl2pPr>
            <a:lvl3pPr marL="902726" indent="0">
              <a:buNone/>
              <a:defRPr sz="907">
                <a:latin typeface="Roboto Medium"/>
                <a:cs typeface="Roboto Medium"/>
              </a:defRPr>
            </a:lvl3pPr>
            <a:lvl4pPr marL="1354089" indent="0">
              <a:buNone/>
              <a:defRPr sz="907">
                <a:latin typeface="Roboto Medium"/>
                <a:cs typeface="Roboto Medium"/>
              </a:defRPr>
            </a:lvl4pPr>
            <a:lvl5pPr marL="1805451" indent="0">
              <a:buNone/>
              <a:defRPr sz="907"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5"/>
          </p:nvPr>
        </p:nvSpPr>
        <p:spPr>
          <a:xfrm>
            <a:off x="6197602" y="2113793"/>
            <a:ext cx="4866281" cy="414715"/>
          </a:xfrm>
        </p:spPr>
        <p:txBody>
          <a:bodyPr anchor="b">
            <a:normAutofit/>
          </a:bodyPr>
          <a:lstStyle>
            <a:lvl1pPr marL="0" indent="0" algn="r">
              <a:buNone/>
              <a:defRPr sz="907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1115441" y="1448196"/>
            <a:ext cx="9948441" cy="477929"/>
          </a:xfrm>
        </p:spPr>
        <p:txBody>
          <a:bodyPr/>
          <a:lstStyle>
            <a:lvl1pPr marL="0" indent="0">
              <a:buNone/>
              <a:defRPr>
                <a:latin typeface="Roboto Medium"/>
                <a:cs typeface="Roboto Medium"/>
              </a:defRPr>
            </a:lvl1pPr>
            <a:lvl2pPr marL="451363" indent="0">
              <a:buNone/>
              <a:defRPr>
                <a:latin typeface="Roboto Medium"/>
                <a:cs typeface="Roboto Medium"/>
              </a:defRPr>
            </a:lvl2pPr>
            <a:lvl3pPr marL="902726" indent="0">
              <a:buNone/>
              <a:defRPr>
                <a:latin typeface="Roboto Medium"/>
                <a:cs typeface="Roboto Medium"/>
              </a:defRPr>
            </a:lvl3pPr>
            <a:lvl4pPr marL="1354089" indent="0">
              <a:buNone/>
              <a:defRPr>
                <a:latin typeface="Roboto Medium"/>
                <a:cs typeface="Roboto Medium"/>
              </a:defRPr>
            </a:lvl4pPr>
            <a:lvl5pPr marL="1805451" indent="0">
              <a:buNone/>
              <a:defRPr>
                <a:latin typeface="Roboto Medium"/>
                <a:cs typeface="Roboto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half" idx="16"/>
          </p:nvPr>
        </p:nvSpPr>
        <p:spPr>
          <a:xfrm>
            <a:off x="6197601" y="2702030"/>
            <a:ext cx="4878852" cy="3249056"/>
          </a:xfrm>
        </p:spPr>
        <p:txBody>
          <a:bodyPr>
            <a:normAutofit/>
          </a:bodyPr>
          <a:lstStyle>
            <a:lvl1pPr marL="0" indent="0">
              <a:buNone/>
              <a:defRPr sz="1632"/>
            </a:lvl1pPr>
            <a:lvl2pPr marL="451363" indent="0">
              <a:buNone/>
              <a:defRPr sz="1632"/>
            </a:lvl2pPr>
            <a:lvl3pPr marL="902726" indent="0">
              <a:buNone/>
              <a:defRPr sz="1632"/>
            </a:lvl3pPr>
            <a:lvl4pPr marL="1354089" indent="0">
              <a:buNone/>
              <a:defRPr sz="1632"/>
            </a:lvl4pPr>
            <a:lvl5pPr marL="1805451" indent="0">
              <a:buNone/>
              <a:defRPr sz="1632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282985091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A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0" y="5446713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6"/>
          <p:cNvSpPr/>
          <p:nvPr userDrawn="1"/>
        </p:nvSpPr>
        <p:spPr>
          <a:xfrm>
            <a:off x="1493647" y="6349"/>
            <a:ext cx="10698353" cy="6858000"/>
          </a:xfrm>
          <a:prstGeom prst="rect">
            <a:avLst/>
          </a:prstGeom>
          <a:solidFill>
            <a:srgbClr val="BDBBB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968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BDBBBB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700"/>
          <a:stretch/>
        </p:blipFill>
        <p:spPr>
          <a:xfrm>
            <a:off x="0" y="6349"/>
            <a:ext cx="8826500" cy="6051551"/>
          </a:xfrm>
          <a:prstGeom prst="rect">
            <a:avLst/>
          </a:prstGeom>
        </p:spPr>
      </p:pic>
      <p:pic>
        <p:nvPicPr>
          <p:cNvPr id="12" name="Immagin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13" y="432745"/>
            <a:ext cx="1827251" cy="16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713" y="865188"/>
            <a:ext cx="5034507" cy="1572736"/>
          </a:xfrm>
        </p:spPr>
        <p:txBody>
          <a:bodyPr lIns="0" tIns="0" rIns="0" bIns="0" anchor="t">
            <a:normAutofit/>
          </a:bodyPr>
          <a:lstStyle>
            <a:lvl1pPr algn="l"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641860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9794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743200" cy="365125"/>
          </a:xfrm>
        </p:spPr>
        <p:txBody>
          <a:bodyPr lIns="0" tIns="0" rIns="0" bIns="0"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 userDrawn="1"/>
        </p:nvSpPr>
        <p:spPr>
          <a:xfrm>
            <a:off x="9577365" y="364027"/>
            <a:ext cx="1824466" cy="251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515015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975266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39975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27092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0"/>
            <a:ext cx="9059594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795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425985" name="Diapositiva think-cell" r:id="rId3" imgW="216" imgH="216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0"/>
            <a:ext cx="9059594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79628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72942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401837098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0551" name="Diapositiva think-cell" r:id="rId19" imgW="360" imgH="360" progId="TCLayout.ActiveDocument.1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27B15C8E-8325-4EA0-8D60-197EA95E9C0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11" name="Immagine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417513"/>
            <a:ext cx="17526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63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5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  <p:sldLayoutId id="2147483662" r:id="rId15"/>
    <p:sldLayoutId id="2147483664" r:id="rId16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Roboto Thin" pitchFamily="2" charset="0"/>
          <a:ea typeface="Roboto Thin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chart" Target="../charts/chart13.x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hyperlink" Target="file:///\\home\users3\AAmurri\Documenti\INVESTOR%20RELATOR\VarieBiesse16\Biesse_simulazione.xlsx" TargetMode="Externa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hyperlink" Target="file:///\\home\users3\AAmurri\Documenti\INVESTOR%20RELATOR\VarieBiesse16\Biesse_simulazione.xlsx" TargetMode="External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5" Type="http://schemas.openxmlformats.org/officeDocument/2006/relationships/hyperlink" Target="file:///\\home\users3\AAmurri\Documenti\INVESTOR%20RELATOR\VarieBiesse16\Biesse_simulazione.xlsx" TargetMode="Externa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3.bin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hyperlink" Target="file:///\\home\users3\AAmurri\Documenti\INVESTOR%20RELATOR\VarieBiesse16\Biesse_simulazione.xlsx" TargetMode="Externa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1.x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2.x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0689" y="865188"/>
            <a:ext cx="4752943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err="1">
                <a:solidFill>
                  <a:srgbClr val="707173"/>
                </a:solidFill>
                <a:latin typeface="Roboto Thin"/>
              </a:rPr>
              <a:t>Our</a:t>
            </a:r>
            <a:r>
              <a:rPr lang="it-IT" altLang="en-US" sz="3600" dirty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customers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define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the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shape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of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the world. </a:t>
            </a:r>
            <a:r>
              <a:rPr lang="it-IT" altLang="en-US" sz="3600" dirty="0">
                <a:solidFill>
                  <a:srgbClr val="707173"/>
                </a:solidFill>
                <a:latin typeface="Roboto Thin"/>
              </a:rPr>
              <a:t/>
            </a:r>
            <a:br>
              <a:rPr lang="it-IT" altLang="en-US" sz="3600" dirty="0">
                <a:solidFill>
                  <a:srgbClr val="707173"/>
                </a:solidFill>
                <a:latin typeface="Roboto Thin"/>
              </a:rPr>
            </a:br>
            <a:r>
              <a:rPr lang="it-IT" altLang="en-US" sz="3600" dirty="0" err="1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it-IT" altLang="en-US" sz="3600" dirty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it-IT" altLang="en-US" sz="3600" dirty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endParaRPr lang="it-IT" altLang="en-US" sz="3600" dirty="0">
              <a:solidFill>
                <a:srgbClr val="7071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it-IT" altLang="en-US" sz="3600" dirty="0" err="1" smtClean="0">
                <a:solidFill>
                  <a:srgbClr val="7071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possible</a:t>
            </a:r>
            <a:r>
              <a:rPr lang="it-IT" altLang="en-US" sz="3600" dirty="0">
                <a:solidFill>
                  <a:srgbClr val="707173"/>
                </a:solidFill>
                <a:latin typeface="Roboto Thin"/>
              </a:rPr>
              <a:t>.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797610" y="3245858"/>
            <a:ext cx="3240990" cy="434451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2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phone</a:t>
            </a: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2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conference</a:t>
            </a: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2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call</a:t>
            </a: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</a:p>
          <a:p>
            <a:pPr eaLnBrk="1" hangingPunct="1">
              <a:defRPr/>
            </a:pP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Pesaro </a:t>
            </a: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4 p.m. </a:t>
            </a:r>
            <a:r>
              <a:rPr lang="it-IT" altLang="en-US" sz="2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November</a:t>
            </a:r>
            <a:r>
              <a:rPr lang="it-IT" altLang="en-US" sz="2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11</a:t>
            </a:r>
            <a:endParaRPr lang="it-IT" altLang="en-US" sz="24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2400" b="1" baseline="300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endParaRPr lang="it-IT" altLang="en-US" sz="2400" b="1" baseline="30000" dirty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33" y="4324569"/>
            <a:ext cx="2750950" cy="255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8146" name="Diapositiva think-cell" r:id="rId4" imgW="360" imgH="360" progId="TCLayout.ActiveDocument.1">
              <p:embed/>
            </p:oleObj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990644" y="413939"/>
            <a:ext cx="6823320" cy="740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Net Debt trend - 9M</a:t>
            </a:r>
            <a:endParaRPr lang="en-US" sz="40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4" name="object 11"/>
          <p:cNvSpPr txBox="1">
            <a:spLocks noChangeArrowheads="1"/>
          </p:cNvSpPr>
          <p:nvPr/>
        </p:nvSpPr>
        <p:spPr bwMode="auto">
          <a:xfrm rot="16200000">
            <a:off x="1067292" y="3412224"/>
            <a:ext cx="67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>
            <a:spAutoFit/>
          </a:bodyPr>
          <a:lstStyle>
            <a:lvl1pPr marL="12700" indent="206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2700" algn="r"/>
            <a:r>
              <a:rPr lang="en-US" alt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€/mln</a:t>
            </a:r>
          </a:p>
        </p:txBody>
      </p:sp>
      <p:sp>
        <p:nvSpPr>
          <p:cNvPr id="49" name="Rectangle 21"/>
          <p:cNvSpPr/>
          <p:nvPr/>
        </p:nvSpPr>
        <p:spPr>
          <a:xfrm>
            <a:off x="1645021" y="628362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1382486" y="6279848"/>
            <a:ext cx="863421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2009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2774998" y="627984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2010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CasellaDiTesto 17"/>
          <p:cNvSpPr txBox="1"/>
          <p:nvPr/>
        </p:nvSpPr>
        <p:spPr>
          <a:xfrm>
            <a:off x="3945972" y="627735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2011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CasellaDiTesto 17"/>
          <p:cNvSpPr txBox="1"/>
          <p:nvPr/>
        </p:nvSpPr>
        <p:spPr>
          <a:xfrm>
            <a:off x="5246947" y="627736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2012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CasellaDiTesto 17"/>
          <p:cNvSpPr txBox="1"/>
          <p:nvPr/>
        </p:nvSpPr>
        <p:spPr>
          <a:xfrm>
            <a:off x="6472073" y="627735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2013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CasellaDiTesto 17"/>
          <p:cNvSpPr txBox="1"/>
          <p:nvPr/>
        </p:nvSpPr>
        <p:spPr>
          <a:xfrm>
            <a:off x="7600217" y="627984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2014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CasellaDiTesto 17"/>
          <p:cNvSpPr txBox="1"/>
          <p:nvPr/>
        </p:nvSpPr>
        <p:spPr>
          <a:xfrm>
            <a:off x="8942118" y="6286884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CasellaDiTesto 17"/>
          <p:cNvSpPr txBox="1"/>
          <p:nvPr/>
        </p:nvSpPr>
        <p:spPr>
          <a:xfrm>
            <a:off x="10161226" y="6219592"/>
            <a:ext cx="1051057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2016</a:t>
            </a:r>
            <a:endParaRPr lang="en-US" sz="1600" b="1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2284296" y="650727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2157333" y="6503498"/>
            <a:ext cx="81889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2009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55880" y="650349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4618894" y="650100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5888200" y="650101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7098484" y="650100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CasellaDiTesto 17"/>
          <p:cNvSpPr txBox="1"/>
          <p:nvPr/>
        </p:nvSpPr>
        <p:spPr>
          <a:xfrm>
            <a:off x="8241470" y="650349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asellaDiTesto 17"/>
          <p:cNvSpPr txBox="1"/>
          <p:nvPr/>
        </p:nvSpPr>
        <p:spPr>
          <a:xfrm>
            <a:off x="9531915" y="651053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6825282"/>
              </p:ext>
            </p:extLst>
          </p:nvPr>
        </p:nvGraphicFramePr>
        <p:xfrm>
          <a:off x="875217" y="957943"/>
          <a:ext cx="10536970" cy="517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54011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415763" name="Diapositiva think-cell" r:id="rId4" imgW="360" imgH="360" progId="TCLayout.ActiveDocument.1">
              <p:embed/>
            </p:oleObj>
          </a:graphicData>
        </a:graphic>
      </p:graphicFrame>
      <p:sp>
        <p:nvSpPr>
          <p:cNvPr id="26" name="Rettangolo 25"/>
          <p:cNvSpPr/>
          <p:nvPr/>
        </p:nvSpPr>
        <p:spPr>
          <a:xfrm>
            <a:off x="6814432" y="1529018"/>
            <a:ext cx="2035630" cy="4672561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-</a:t>
            </a:r>
            <a:endParaRPr lang="it-IT" i="1" dirty="0" smtClean="0">
              <a:solidFill>
                <a:srgbClr val="6D6E71"/>
              </a:solidFill>
              <a:latin typeface="Roboto Medium"/>
              <a:ea typeface="Roboto Medium"/>
            </a:endParaRPr>
          </a:p>
          <a:p>
            <a:pPr algn="ctr"/>
            <a:endParaRPr lang="it-IT" dirty="0"/>
          </a:p>
        </p:txBody>
      </p:sp>
      <p:sp>
        <p:nvSpPr>
          <p:cNvPr id="16" name="Figura a mano libera 15"/>
          <p:cNvSpPr/>
          <p:nvPr/>
        </p:nvSpPr>
        <p:spPr>
          <a:xfrm>
            <a:off x="21772" y="0"/>
            <a:ext cx="12228926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8926" h="6910296">
                <a:moveTo>
                  <a:pt x="0" y="6896228"/>
                </a:moveTo>
                <a:lnTo>
                  <a:pt x="28136" y="6066234"/>
                </a:lnTo>
                <a:lnTo>
                  <a:pt x="8421025" y="14068"/>
                </a:lnTo>
                <a:lnTo>
                  <a:pt x="12227848" y="0"/>
                </a:lnTo>
                <a:cubicBezTo>
                  <a:pt x="12232537" y="2297723"/>
                  <a:pt x="12220136" y="4612573"/>
                  <a:pt x="12224825" y="6910296"/>
                </a:cubicBezTo>
                <a:lnTo>
                  <a:pt x="0" y="689622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67" y="414604"/>
            <a:ext cx="1750433" cy="16025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99656" y="854894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Cashflow</a:t>
            </a:r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9M 2016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3" name="Triangolo rettangolo 22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5" name="Segnaposto contenuto 9">
            <a:hlinkClick r:id="rId6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6529898"/>
              </p:ext>
            </p:extLst>
          </p:nvPr>
        </p:nvGraphicFramePr>
        <p:xfrm>
          <a:off x="762001" y="1558011"/>
          <a:ext cx="10243456" cy="5037971"/>
        </p:xfrm>
        <a:graphic>
          <a:graphicData uri="http://schemas.openxmlformats.org/drawingml/2006/table">
            <a:tbl>
              <a:tblPr>
                <a:effectLst/>
                <a:tableStyleId>{073A0DAA-6AF3-43AB-8588-CEC1D06C72B9}</a:tableStyleId>
              </a:tblPr>
              <a:tblGrid>
                <a:gridCol w="2428860"/>
                <a:gridCol w="1302433"/>
                <a:gridCol w="1347212"/>
                <a:gridCol w="1332065"/>
                <a:gridCol w="1319258"/>
                <a:gridCol w="1319258"/>
                <a:gridCol w="1194370"/>
              </a:tblGrid>
              <a:tr h="54148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mln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2015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IH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3220">
                <a:tc>
                  <a:txBody>
                    <a:bodyPr/>
                    <a:lstStyle/>
                    <a:p>
                      <a:pPr algn="ctr" defTabSz="650875"/>
                      <a:r>
                        <a:rPr lang="en-GB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Gross</a:t>
                      </a:r>
                      <a:r>
                        <a:rPr lang="en-GB" sz="1400" b="0" i="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0" i="0" baseline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Cashflow</a:t>
                      </a:r>
                      <a:endParaRPr lang="en-GB" sz="1400" b="0" i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Arial" pitchFamily="34" charset="0"/>
                      </a:endParaRPr>
                    </a:p>
                    <a:p>
                      <a:pPr algn="ctr" defTabSz="650875"/>
                      <a:r>
                        <a:rPr lang="en-GB" sz="105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% net sales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52.1</a:t>
                      </a:r>
                    </a:p>
                    <a:p>
                      <a:pPr algn="ctr" font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13.8%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38.3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9.0%</a:t>
                      </a:r>
                      <a:endParaRPr lang="it-IT" sz="1600" b="0" i="0" u="none" strike="noStrike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46.3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8.9%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+8.4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+15.9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900" b="0" i="1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6953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Investments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net </a:t>
                      </a:r>
                      <a:r>
                        <a:rPr lang="it-IT" sz="105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sales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-19.9</a:t>
                      </a: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5.2%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-20.8</a:t>
                      </a: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  <a:endParaRPr lang="it-IT" sz="1600" b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+mj-lt"/>
                          <a:ea typeface="+mn-ea"/>
                          <a:cs typeface="+mn-cs"/>
                        </a:rPr>
                        <a:t>-25.2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4.9%</a:t>
                      </a: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+mn-lt"/>
                          <a:ea typeface="+mn-ea"/>
                          <a:cs typeface="+mn-cs"/>
                        </a:rPr>
                        <a:t>-16.8</a:t>
                      </a:r>
                    </a:p>
                    <a:p>
                      <a:pPr marL="0" algn="ctr" defTabSz="914400" rtl="0" eaLnBrk="1" fontAlgn="ctr" latinLnBrk="0" hangingPunct="1"/>
                      <a:endParaRPr lang="it-IT" sz="1100" b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+mn-lt"/>
                          <a:ea typeface="+mn-ea"/>
                          <a:cs typeface="+mn-cs"/>
                        </a:rPr>
                        <a:t>-20.7</a:t>
                      </a:r>
                    </a:p>
                    <a:p>
                      <a:pPr marL="0" algn="ctr" defTabSz="914400" rtl="0" eaLnBrk="1" fontAlgn="ctr" latinLnBrk="0" hangingPunct="1"/>
                      <a:endParaRPr lang="it-IT" sz="1100" b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900" b="0" i="1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854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Net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Cashflow</a:t>
                      </a:r>
                      <a:endParaRPr lang="it-IT" sz="1400" b="0" baseline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32.3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17.5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4.1%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4.0%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-8.4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-4.8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9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7865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not</a:t>
                      </a: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ordinary</a:t>
                      </a: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items</a:t>
                      </a: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</a:t>
                      </a:r>
                      <a:r>
                        <a:rPr lang="it-IT" sz="105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dividends</a:t>
                      </a:r>
                      <a:r>
                        <a:rPr lang="it-IT" sz="105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/</a:t>
                      </a:r>
                      <a:r>
                        <a:rPr lang="it-IT" sz="105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treasury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050" b="0" baseline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shares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050" b="0" baseline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activity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050" b="0" baseline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balance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/</a:t>
                      </a:r>
                      <a:r>
                        <a:rPr lang="it-IT" sz="1050" b="0" baseline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acquisitions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r>
                        <a:rPr lang="it-IT" sz="1050" b="0" baseline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payment</a:t>
                      </a:r>
                      <a:r>
                        <a:rPr lang="it-IT" sz="1050" b="0" baseline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)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--</a:t>
                      </a:r>
                      <a:endParaRPr lang="it-IT" sz="1600" b="0" i="0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-4.8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div. </a:t>
                      </a:r>
                      <a:r>
                        <a:rPr lang="it-IT" sz="1050" b="0" i="0" u="none" strike="noStrike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paid</a:t>
                      </a: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€ 0.18 per share</a:t>
                      </a: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-9.8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div. </a:t>
                      </a:r>
                      <a:r>
                        <a:rPr lang="it-IT" sz="1050" b="0" i="0" u="none" strike="noStrike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paid</a:t>
                      </a: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€ 0.36 per share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-6.2</a:t>
                      </a:r>
                    </a:p>
                    <a:p>
                      <a:pPr marL="0" marR="0" indent="0" algn="ctr" defTabSz="4977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div. </a:t>
                      </a:r>
                      <a:r>
                        <a:rPr lang="it-IT" sz="1050" b="0" i="0" u="none" strike="noStrike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paid</a:t>
                      </a: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€ 0.36 per share</a:t>
                      </a:r>
                    </a:p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-12.0</a:t>
                      </a:r>
                    </a:p>
                    <a:p>
                      <a:pPr marL="0" marR="0" indent="0" algn="ctr" defTabSz="4977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div. </a:t>
                      </a:r>
                      <a:r>
                        <a:rPr lang="it-IT" sz="1050" b="0" i="0" u="none" strike="noStrike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paid</a:t>
                      </a:r>
                      <a:r>
                        <a:rPr lang="it-IT" sz="105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€ 0.36 per share</a:t>
                      </a:r>
                    </a:p>
                    <a:p>
                      <a:pPr marL="0" algn="ctr" defTabSz="497754" rtl="0" eaLnBrk="1" fontAlgn="ctr" latinLnBrk="0" hangingPunct="1"/>
                      <a:endParaRPr lang="it-IT" sz="1100" b="0" i="0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900" b="0" i="1" u="none" strike="noStrike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645"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1400" b="1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delta Net </a:t>
                      </a:r>
                      <a:r>
                        <a:rPr lang="it-IT" sz="1400" b="1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debt</a:t>
                      </a:r>
                      <a:endParaRPr lang="it-IT" sz="1400" b="1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252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+32.3</a:t>
                      </a:r>
                    </a:p>
                  </a:txBody>
                  <a:tcPr marL="97935" marR="97935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+12.7</a:t>
                      </a:r>
                    </a:p>
                  </a:txBody>
                  <a:tcPr marL="97935" marR="97935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+11.3</a:t>
                      </a:r>
                    </a:p>
                  </a:txBody>
                  <a:tcPr marL="108000" marR="10800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-14.6</a:t>
                      </a:r>
                    </a:p>
                  </a:txBody>
                  <a:tcPr marL="108000" marR="10800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-16.8</a:t>
                      </a:r>
                    </a:p>
                  </a:txBody>
                  <a:tcPr marL="108000" marR="10800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1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-0.6</a:t>
                      </a:r>
                    </a:p>
                  </a:txBody>
                  <a:tcPr marL="108000" marR="108000" marT="144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854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NET FINANCIAL POSITION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-23.9</a:t>
                      </a:r>
                      <a:endParaRPr lang="it-IT" sz="2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-11.2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0.1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-25.8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-16.7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1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-0.5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7315196" y="1578427"/>
            <a:ext cx="2329545" cy="4833257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770914" y="5638800"/>
            <a:ext cx="2024743" cy="51162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9144000" y="5693229"/>
            <a:ext cx="0" cy="34834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3360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20194" name="Diapositiva think-cell" r:id="rId4" imgW="360" imgH="360" progId="TCLayout.ActiveDocument.1">
              <p:embed/>
            </p:oleObj>
          </a:graphicData>
        </a:graphic>
      </p:graphicFrame>
      <p:sp>
        <p:nvSpPr>
          <p:cNvPr id="31" name="Figura a mano libera 30"/>
          <p:cNvSpPr/>
          <p:nvPr/>
        </p:nvSpPr>
        <p:spPr>
          <a:xfrm>
            <a:off x="1721" y="-17092"/>
            <a:ext cx="12234909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14488 w 12228926"/>
              <a:gd name="connsiteY1" fmla="*/ 6076491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5983 w 12234909"/>
              <a:gd name="connsiteY0" fmla="*/ 6896228 h 6910296"/>
              <a:gd name="connsiteX1" fmla="*/ 0 w 12234909"/>
              <a:gd name="connsiteY1" fmla="*/ 6093586 h 6910296"/>
              <a:gd name="connsiteX2" fmla="*/ 8427008 w 12234909"/>
              <a:gd name="connsiteY2" fmla="*/ 14068 h 6910296"/>
              <a:gd name="connsiteX3" fmla="*/ 12233831 w 12234909"/>
              <a:gd name="connsiteY3" fmla="*/ 0 h 6910296"/>
              <a:gd name="connsiteX4" fmla="*/ 12230808 w 12234909"/>
              <a:gd name="connsiteY4" fmla="*/ 6910296 h 6910296"/>
              <a:gd name="connsiteX5" fmla="*/ 5983 w 12234909"/>
              <a:gd name="connsiteY5" fmla="*/ 6896228 h 6910296"/>
              <a:gd name="connsiteX0" fmla="*/ 5983 w 12234909"/>
              <a:gd name="connsiteY0" fmla="*/ 6896228 h 6910296"/>
              <a:gd name="connsiteX1" fmla="*/ 0 w 12234909"/>
              <a:gd name="connsiteY1" fmla="*/ 6093586 h 6910296"/>
              <a:gd name="connsiteX2" fmla="*/ 8427008 w 12234909"/>
              <a:gd name="connsiteY2" fmla="*/ 14068 h 6910296"/>
              <a:gd name="connsiteX3" fmla="*/ 12233831 w 12234909"/>
              <a:gd name="connsiteY3" fmla="*/ 0 h 6910296"/>
              <a:gd name="connsiteX4" fmla="*/ 12230808 w 12234909"/>
              <a:gd name="connsiteY4" fmla="*/ 6910296 h 6910296"/>
              <a:gd name="connsiteX5" fmla="*/ 5983 w 12234909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4909" h="6910296">
                <a:moveTo>
                  <a:pt x="5983" y="6896228"/>
                </a:moveTo>
                <a:cubicBezTo>
                  <a:pt x="3989" y="6628681"/>
                  <a:pt x="1994" y="6361133"/>
                  <a:pt x="0" y="6093586"/>
                </a:cubicBezTo>
                <a:lnTo>
                  <a:pt x="8427008" y="14068"/>
                </a:lnTo>
                <a:lnTo>
                  <a:pt x="12233831" y="0"/>
                </a:lnTo>
                <a:cubicBezTo>
                  <a:pt x="12238520" y="2297723"/>
                  <a:pt x="12226119" y="4612573"/>
                  <a:pt x="12230808" y="6910296"/>
                </a:cubicBezTo>
                <a:lnTo>
                  <a:pt x="5983" y="689622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0"/>
          <p:cNvCxnSpPr/>
          <p:nvPr/>
        </p:nvCxnSpPr>
        <p:spPr>
          <a:xfrm>
            <a:off x="584447" y="5879800"/>
            <a:ext cx="10944000" cy="0"/>
          </a:xfrm>
          <a:prstGeom prst="straightConnector1">
            <a:avLst/>
          </a:prstGeom>
          <a:ln>
            <a:solidFill>
              <a:srgbClr val="6D6E7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0"/>
          <p:cNvCxnSpPr/>
          <p:nvPr/>
        </p:nvCxnSpPr>
        <p:spPr>
          <a:xfrm>
            <a:off x="404447" y="6071645"/>
            <a:ext cx="11124000" cy="0"/>
          </a:xfrm>
          <a:prstGeom prst="straightConnector1">
            <a:avLst/>
          </a:prstGeom>
          <a:ln>
            <a:solidFill>
              <a:srgbClr val="0066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28880" y="4072664"/>
            <a:ext cx="540000" cy="540000"/>
          </a:xfrm>
          <a:prstGeom prst="arc">
            <a:avLst>
              <a:gd name="adj1" fmla="val 8241386"/>
              <a:gd name="adj2" fmla="val 18753355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10"/>
          <p:cNvCxnSpPr/>
          <p:nvPr/>
        </p:nvCxnSpPr>
        <p:spPr>
          <a:xfrm flipH="1" flipV="1">
            <a:off x="388752" y="4656400"/>
            <a:ext cx="15695" cy="1382587"/>
          </a:xfrm>
          <a:prstGeom prst="straightConnector1">
            <a:avLst/>
          </a:prstGeom>
          <a:ln>
            <a:solidFill>
              <a:srgbClr val="6D6E7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182880" y="4104892"/>
            <a:ext cx="432000" cy="432000"/>
          </a:xfrm>
          <a:prstGeom prst="arc">
            <a:avLst>
              <a:gd name="adj1" fmla="val 5561257"/>
              <a:gd name="adj2" fmla="val 18040342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10"/>
          <p:cNvCxnSpPr/>
          <p:nvPr/>
        </p:nvCxnSpPr>
        <p:spPr>
          <a:xfrm flipH="1" flipV="1">
            <a:off x="426156" y="4600325"/>
            <a:ext cx="172558" cy="1267078"/>
          </a:xfrm>
          <a:prstGeom prst="straightConnector1">
            <a:avLst/>
          </a:prstGeom>
          <a:ln>
            <a:solidFill>
              <a:srgbClr val="6D6E7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236880" y="4158892"/>
            <a:ext cx="324000" cy="324000"/>
          </a:xfrm>
          <a:prstGeom prst="arc">
            <a:avLst>
              <a:gd name="adj1" fmla="val 4818418"/>
              <a:gd name="adj2" fmla="val 19337385"/>
            </a:avLst>
          </a:prstGeom>
          <a:ln w="127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88770" y="86518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Operating</a:t>
            </a:r>
            <a:r>
              <a:rPr lang="en-US" dirty="0" smtClean="0">
                <a:solidFill>
                  <a:srgbClr val="6D6E71"/>
                </a:solidFill>
              </a:rPr>
              <a:t> </a:t>
            </a:r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Net Working Capital 9M 2016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29" name="Segnaposto contenut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1075024"/>
              </p:ext>
            </p:extLst>
          </p:nvPr>
        </p:nvGraphicFramePr>
        <p:xfrm>
          <a:off x="707571" y="1597184"/>
          <a:ext cx="9953700" cy="4584237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2124008"/>
                <a:gridCol w="945764"/>
                <a:gridCol w="957943"/>
                <a:gridCol w="994413"/>
                <a:gridCol w="1062987"/>
                <a:gridCol w="1077685"/>
                <a:gridCol w="947058"/>
                <a:gridCol w="1843842"/>
              </a:tblGrid>
              <a:tr h="423957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€/mln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2015*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2016*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2016e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20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3073">
                <a:tc>
                  <a:txBody>
                    <a:bodyPr/>
                    <a:lstStyle/>
                    <a:p>
                      <a:pPr algn="ctr" defTabSz="650875"/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Inventories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 defTabSz="650875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sales</a:t>
                      </a:r>
                      <a:endParaRPr lang="en-GB" sz="1200" b="0" i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" pitchFamily="34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22.8%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u="none" dirty="0" smtClean="0">
                          <a:solidFill>
                            <a:srgbClr val="6D6E7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23.0%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23.8%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22.5%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DSI 169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days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947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Receivables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sales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20.1%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18.9%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20.3%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18.7%</a:t>
                      </a:r>
                      <a:endParaRPr lang="it-IT" sz="1600" dirty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20.8%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DSO 55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days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0810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Payables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net 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sales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29.4%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28.8%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28.0%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31.2%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DPO 113 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days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857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Operating Net Working Capital</a:t>
                      </a:r>
                    </a:p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 net sales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51.4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55.6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13.0%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63.4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12.2%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66.8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14.5%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72.0</a:t>
                      </a:r>
                    </a:p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12.1%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72.0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Immagin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67" y="414604"/>
            <a:ext cx="1750433" cy="160251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4920343" y="6237514"/>
            <a:ext cx="4561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*calculated  considering the full year revenues (2016 expected revenues) </a:t>
            </a:r>
            <a:endParaRPr lang="en-US" sz="1000" dirty="0" smtClean="0">
              <a:solidFill>
                <a:schemeClr val="bg2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endParaRPr lang="it-IT" sz="1050" dirty="0"/>
          </a:p>
        </p:txBody>
      </p:sp>
      <p:sp>
        <p:nvSpPr>
          <p:cNvPr id="28" name="Rettangolo 27"/>
          <p:cNvSpPr/>
          <p:nvPr/>
        </p:nvSpPr>
        <p:spPr>
          <a:xfrm>
            <a:off x="5714917" y="1567537"/>
            <a:ext cx="2101026" cy="4386949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06336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36578" name="Diapositiva think-cell" r:id="rId4" imgW="360" imgH="360" progId="TCLayout.ActiveDocument.1">
              <p:embed/>
            </p:oleObj>
          </a:graphicData>
        </a:graphic>
      </p:graphicFrame>
      <p:sp>
        <p:nvSpPr>
          <p:cNvPr id="24" name="Rettangolo 23"/>
          <p:cNvSpPr/>
          <p:nvPr/>
        </p:nvSpPr>
        <p:spPr>
          <a:xfrm>
            <a:off x="9220200" y="1435100"/>
            <a:ext cx="2362200" cy="5067300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20114579"/>
              </p:ext>
            </p:extLst>
          </p:nvPr>
        </p:nvGraphicFramePr>
        <p:xfrm>
          <a:off x="266698" y="1459471"/>
          <a:ext cx="11353801" cy="5157230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1944043"/>
                <a:gridCol w="1010953"/>
                <a:gridCol w="1181620"/>
                <a:gridCol w="1181620"/>
                <a:gridCol w="1181620"/>
                <a:gridCol w="1181620"/>
                <a:gridCol w="1309087"/>
                <a:gridCol w="1206808"/>
                <a:gridCol w="1156430"/>
              </a:tblGrid>
              <a:tr h="431825">
                <a:tc>
                  <a:txBody>
                    <a:bodyPr/>
                    <a:lstStyle/>
                    <a:p>
                      <a:pPr algn="ctr"/>
                      <a:endParaRPr lang="it-IT" sz="900" b="0" dirty="0" smtClean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</a:t>
                      </a:r>
                      <a:r>
                        <a:rPr lang="it-IT" sz="1400" b="0" kern="1200" baseline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2010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2011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2012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Sept</a:t>
                      </a:r>
                      <a:r>
                        <a:rPr lang="it-IT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2015</a:t>
                      </a:r>
                      <a:endParaRPr lang="it-IT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Sept</a:t>
                      </a:r>
                      <a:r>
                        <a:rPr lang="it-IT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2016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721">
                <a:tc>
                  <a:txBody>
                    <a:bodyPr/>
                    <a:lstStyle/>
                    <a:p>
                      <a:pPr algn="ctr" defTabSz="650875"/>
                      <a:r>
                        <a:rPr lang="it-IT" sz="16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Production</a:t>
                      </a:r>
                    </a:p>
                    <a:p>
                      <a:pPr algn="ctr" defTabSz="650875"/>
                      <a:r>
                        <a:rPr lang="it-IT" sz="9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% </a:t>
                      </a:r>
                      <a:r>
                        <a:rPr lang="it-IT" sz="900" b="0" i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en-GB" sz="900" b="0" i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Arial" pitchFamily="34" charset="0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965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1250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46%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1265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45%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1175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1201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1335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1276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1426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Service &amp; </a:t>
                      </a:r>
                      <a:r>
                        <a:rPr lang="it-IT" sz="1400" b="0" i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After</a:t>
                      </a:r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sale</a:t>
                      </a:r>
                    </a:p>
                    <a:p>
                      <a:pPr algn="ctr"/>
                      <a:r>
                        <a:rPr lang="it-IT" sz="900" b="0" i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i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568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24%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577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21%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574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21%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613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628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690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651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788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22.4%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721">
                <a:tc>
                  <a:txBody>
                    <a:bodyPr/>
                    <a:lstStyle/>
                    <a:p>
                      <a:pPr algn="ctr"/>
                      <a:r>
                        <a:rPr lang="it-IT" sz="1600" b="0" i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R&amp;D</a:t>
                      </a:r>
                      <a:endParaRPr lang="it-IT" sz="1600" b="0" i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293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316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338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321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361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383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369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428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12.2%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Sales &amp; Marketing</a:t>
                      </a:r>
                    </a:p>
                    <a:p>
                      <a:pPr marL="0" algn="ctr" defTabSz="497754" rtl="0" eaLnBrk="1" latinLnBrk="0" hangingPunct="1"/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340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361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364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351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439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495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15.6%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470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15.5%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565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G </a:t>
                      </a:r>
                      <a:r>
                        <a:rPr lang="it-IT" sz="105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&amp;</a:t>
                      </a:r>
                      <a:r>
                        <a:rPr lang="it-IT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A</a:t>
                      </a:r>
                    </a:p>
                    <a:p>
                      <a:pPr marL="0" algn="ctr" defTabSz="497754" rtl="0" eaLnBrk="1" latinLnBrk="0" hangingPunct="1"/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i="0" kern="120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202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233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242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235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252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273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251</a:t>
                      </a:r>
                    </a:p>
                    <a:p>
                      <a:pPr algn="ctr"/>
                      <a:r>
                        <a:rPr lang="it-IT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8.3%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302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ITALY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1660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1656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1646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59%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1547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57%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1605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1780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1689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1927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55%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086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OUTSIDE  ITALY**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1081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39%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1136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1148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43%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1276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1396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1338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1582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45%</a:t>
                      </a:r>
                    </a:p>
                  </a:txBody>
                  <a:tcPr marL="97935" marR="97935" marT="144000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64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TOTAL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2368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2737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2782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2695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2881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3176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3,027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3,509</a:t>
                      </a:r>
                      <a:r>
                        <a:rPr lang="it-IT" sz="2400" b="0" kern="1200" dirty="0" smtClean="0">
                          <a:solidFill>
                            <a:srgbClr val="FF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*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9195541" y="823226"/>
            <a:ext cx="243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*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including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Uniteam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people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(nr. 57)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4"/>
          <p:cNvGrpSpPr/>
          <p:nvPr/>
        </p:nvGrpSpPr>
        <p:grpSpPr>
          <a:xfrm>
            <a:off x="9547029" y="338025"/>
            <a:ext cx="2060771" cy="290354"/>
            <a:chOff x="9547029" y="338025"/>
            <a:chExt cx="2060771" cy="290354"/>
          </a:xfrm>
        </p:grpSpPr>
        <p:sp>
          <p:nvSpPr>
            <p:cNvPr id="17" name="Rettangolo 16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788770" y="86518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People distribution </a:t>
            </a:r>
            <a:r>
              <a:rPr lang="en-US" sz="1600" dirty="0" smtClean="0">
                <a:solidFill>
                  <a:srgbClr val="6D6E71"/>
                </a:solidFill>
              </a:rPr>
              <a:t>(without interim people)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36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37602" name="Diapositiva think-cell" r:id="rId4" imgW="360" imgH="360" progId="TCLayout.ActiveDocument.1">
              <p:embed/>
            </p:oleObj>
          </a:graphicData>
        </a:graphic>
      </p:graphicFrame>
      <p:sp>
        <p:nvSpPr>
          <p:cNvPr id="24" name="Rettangolo 23"/>
          <p:cNvSpPr/>
          <p:nvPr/>
        </p:nvSpPr>
        <p:spPr>
          <a:xfrm>
            <a:off x="9220200" y="1435100"/>
            <a:ext cx="2362200" cy="2235200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20114579"/>
              </p:ext>
            </p:extLst>
          </p:nvPr>
        </p:nvGraphicFramePr>
        <p:xfrm>
          <a:off x="266698" y="1459471"/>
          <a:ext cx="11353801" cy="2210111"/>
        </p:xfrm>
        <a:graphic>
          <a:graphicData uri="http://schemas.openxmlformats.org/drawingml/2006/table">
            <a:tbl>
              <a:tblPr firstRow="1" bandCol="1">
                <a:effectLst/>
                <a:tableStyleId>{073A0DAA-6AF3-43AB-8588-CEC1D06C72B9}</a:tableStyleId>
              </a:tblPr>
              <a:tblGrid>
                <a:gridCol w="1944043"/>
                <a:gridCol w="1010953"/>
                <a:gridCol w="1181620"/>
                <a:gridCol w="1181620"/>
                <a:gridCol w="1181620"/>
                <a:gridCol w="1181620"/>
                <a:gridCol w="1309087"/>
                <a:gridCol w="1206808"/>
                <a:gridCol w="1156430"/>
              </a:tblGrid>
              <a:tr h="431825">
                <a:tc>
                  <a:txBody>
                    <a:bodyPr/>
                    <a:lstStyle/>
                    <a:p>
                      <a:pPr algn="ctr"/>
                      <a:endParaRPr lang="it-IT" sz="900" b="0" dirty="0" smtClean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</a:t>
                      </a:r>
                      <a:r>
                        <a:rPr lang="it-IT" sz="1400" b="0" kern="1200" baseline="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2010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2011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2012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  <a:endParaRPr lang="it-IT" sz="14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Sept</a:t>
                      </a:r>
                      <a:r>
                        <a:rPr lang="it-IT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2015</a:t>
                      </a:r>
                      <a:endParaRPr lang="it-IT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Sept</a:t>
                      </a:r>
                      <a:r>
                        <a:rPr lang="it-IT" sz="1400" b="0" kern="1200" dirty="0" smtClean="0">
                          <a:solidFill>
                            <a:srgbClr val="FF0000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2016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559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ITALY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1660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1656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1646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59%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1547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57%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1605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1780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1689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56%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1927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55%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9086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OUTSIDE  ITALY**</a:t>
                      </a:r>
                      <a:endParaRPr lang="it-IT" sz="105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marL="0" algn="ctr" defTabSz="497754" rtl="0" eaLnBrk="1" latinLnBrk="0" hangingPunct="1"/>
                      <a:r>
                        <a:rPr lang="it-IT" sz="9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 </a:t>
                      </a:r>
                      <a:r>
                        <a:rPr lang="it-IT" sz="900" b="0" i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of</a:t>
                      </a:r>
                      <a:r>
                        <a:rPr lang="it-IT" sz="900" b="0" i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 total people</a:t>
                      </a:r>
                      <a:endParaRPr lang="it-IT" sz="9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708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1081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39%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1136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41%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1148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43%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1276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1396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1338</a:t>
                      </a:r>
                    </a:p>
                    <a:p>
                      <a:pPr algn="ctr"/>
                      <a:r>
                        <a:rPr lang="it-IT" sz="1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44%</a:t>
                      </a:r>
                    </a:p>
                  </a:txBody>
                  <a:tcPr marL="97935" marR="97935" marT="97935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1582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45%</a:t>
                      </a:r>
                    </a:p>
                  </a:txBody>
                  <a:tcPr marL="97935" marR="97935" marT="144000" marB="9793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2641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TOTAL</a:t>
                      </a:r>
                      <a:endParaRPr lang="it-IT" sz="16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2368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2737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2782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2695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2881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3176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3,027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3,509</a:t>
                      </a:r>
                      <a:r>
                        <a:rPr lang="it-IT" sz="2400" b="0" kern="1200" dirty="0" smtClean="0">
                          <a:solidFill>
                            <a:srgbClr val="FF0000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*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9195541" y="823226"/>
            <a:ext cx="243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*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including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Uniteam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people</a:t>
            </a:r>
            <a:r>
              <a:rPr lang="it-IT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(nr. 57)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4"/>
          <p:cNvGrpSpPr/>
          <p:nvPr/>
        </p:nvGrpSpPr>
        <p:grpSpPr>
          <a:xfrm>
            <a:off x="9547029" y="338025"/>
            <a:ext cx="2060771" cy="290354"/>
            <a:chOff x="9547029" y="338025"/>
            <a:chExt cx="2060771" cy="290354"/>
          </a:xfrm>
        </p:grpSpPr>
        <p:sp>
          <p:nvSpPr>
            <p:cNvPr id="17" name="Rettangolo 16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788770" y="86518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People distribution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5500" y="3860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vs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Sep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2015: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+482 (15.9%)</a:t>
            </a:r>
          </a:p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vs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Dec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2015: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+333 (10.5%)</a:t>
            </a:r>
          </a:p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vs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Jun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2016:  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+50  (1.45%)</a:t>
            </a:r>
          </a:p>
          <a:p>
            <a:endParaRPr lang="it-IT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interim people at the end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Sept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. 2015: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</a:rPr>
              <a:t>147</a:t>
            </a:r>
          </a:p>
          <a:p>
            <a:r>
              <a:rPr lang="it-IT" sz="2400" u="sng" dirty="0" smtClean="0">
                <a:solidFill>
                  <a:schemeClr val="bg1">
                    <a:lumMod val="50000"/>
                  </a:schemeClr>
                </a:solidFill>
              </a:rPr>
              <a:t>interim people at the end </a:t>
            </a:r>
            <a:r>
              <a:rPr lang="it-IT" sz="2400" u="sng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it-IT" sz="24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u="sng" dirty="0" err="1" smtClean="0">
                <a:solidFill>
                  <a:schemeClr val="bg1">
                    <a:lumMod val="50000"/>
                  </a:schemeClr>
                </a:solidFill>
              </a:rPr>
              <a:t>Sept</a:t>
            </a:r>
            <a:r>
              <a:rPr lang="it-IT" sz="2400" u="sng" dirty="0" smtClean="0">
                <a:solidFill>
                  <a:schemeClr val="bg1">
                    <a:lumMod val="50000"/>
                  </a:schemeClr>
                </a:solidFill>
              </a:rPr>
              <a:t>. 2016: </a:t>
            </a:r>
            <a:r>
              <a:rPr lang="it-IT" sz="2400" b="1" u="sng" dirty="0" smtClean="0">
                <a:solidFill>
                  <a:schemeClr val="bg1">
                    <a:lumMod val="50000"/>
                  </a:schemeClr>
                </a:solidFill>
              </a:rPr>
              <a:t>232</a:t>
            </a:r>
            <a:endParaRPr lang="it-IT" sz="24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6400800" y="3505200"/>
            <a:ext cx="4343400" cy="240982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8162926" y="4629150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bg1">
                    <a:lumMod val="50000"/>
                  </a:schemeClr>
                </a:solidFill>
              </a:rPr>
              <a:t>3,741</a:t>
            </a:r>
            <a:endParaRPr lang="it-IT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636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85972" y="1300284"/>
            <a:ext cx="3606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79229"/>
            <a:r>
              <a:rPr lang="it-I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€/</a:t>
            </a:r>
            <a:r>
              <a:rPr lang="it-IT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754028" y="3873817"/>
            <a:ext cx="294217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3238480"/>
              </p:ext>
            </p:extLst>
          </p:nvPr>
        </p:nvGraphicFramePr>
        <p:xfrm>
          <a:off x="5595255" y="1724547"/>
          <a:ext cx="8329399" cy="426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440077" y="3156766"/>
            <a:ext cx="2222499" cy="9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749" tIns="65374" rIns="130749" bIns="65374">
            <a:spAutoFit/>
          </a:bodyPr>
          <a:lstStyle/>
          <a:p>
            <a:pPr algn="ctr" defTabSz="642506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sz="6000" dirty="0">
                <a:solidFill>
                  <a:schemeClr val="bg2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26870" y="5383906"/>
            <a:ext cx="40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people </a:t>
            </a:r>
            <a:r>
              <a:rPr lang="it-IT" u="sng" dirty="0" err="1" smtClean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outside</a:t>
            </a:r>
            <a:r>
              <a:rPr lang="it-IT" u="sng" dirty="0" smtClean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Italy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nr.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1582</a:t>
            </a:r>
            <a:endParaRPr lang="it-IT" dirty="0">
              <a:solidFill>
                <a:schemeClr val="bg2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just"/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18.6% in the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european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it-IT" dirty="0" err="1" smtClean="0">
                <a:solidFill>
                  <a:schemeClr val="bg2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subsidiaries</a:t>
            </a:r>
            <a:endParaRPr lang="it-IT" dirty="0">
              <a:solidFill>
                <a:schemeClr val="bg2">
                  <a:lumMod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7" name="Picture 2" descr="C:\Users\ralessandroni\Desktop\mondo.jpg"/>
          <p:cNvPicPr>
            <a:picLocks noChangeAspect="1" noChangeArrowheads="1"/>
          </p:cNvPicPr>
          <p:nvPr/>
        </p:nvPicPr>
        <p:blipFill>
          <a:blip r:embed="rId4" cstate="print"/>
          <a:srcRect l="9102" r="4597" b="12194"/>
          <a:stretch>
            <a:fillRect/>
          </a:stretch>
        </p:blipFill>
        <p:spPr bwMode="auto">
          <a:xfrm>
            <a:off x="908954" y="1878905"/>
            <a:ext cx="6590966" cy="3444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26870" y="86518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People distribution </a:t>
            </a:r>
            <a:r>
              <a:rPr lang="en-US" sz="28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main countries</a:t>
            </a:r>
            <a:endParaRPr lang="en-US" sz="28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048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519170" name="Diapositiva think-cell" r:id="rId4" imgW="360" imgH="360" progId="TCLayout.ActiveDocument.1">
              <p:embed/>
            </p:oleObj>
          </a:graphicData>
        </a:graphic>
      </p:graphicFrame>
      <p:sp>
        <p:nvSpPr>
          <p:cNvPr id="33" name="Rettangolo 32"/>
          <p:cNvSpPr/>
          <p:nvPr/>
        </p:nvSpPr>
        <p:spPr>
          <a:xfrm>
            <a:off x="4215961" y="1534866"/>
            <a:ext cx="2365084" cy="2863038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8" name="Segnaposto contenuto 9">
            <a:hlinkClick r:id="rId5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7538127"/>
              </p:ext>
            </p:extLst>
          </p:nvPr>
        </p:nvGraphicFramePr>
        <p:xfrm>
          <a:off x="805886" y="1502229"/>
          <a:ext cx="6749143" cy="1349098"/>
        </p:xfrm>
        <a:graphic>
          <a:graphicData uri="http://schemas.openxmlformats.org/drawingml/2006/table">
            <a:tbl>
              <a:tblPr>
                <a:effectLst/>
                <a:tableStyleId>{073A0DAA-6AF3-43AB-8588-CEC1D06C72B9}</a:tableStyleId>
              </a:tblPr>
              <a:tblGrid>
                <a:gridCol w="2146039"/>
                <a:gridCol w="1150776"/>
                <a:gridCol w="1150776"/>
                <a:gridCol w="1150776"/>
                <a:gridCol w="1150776"/>
              </a:tblGrid>
              <a:tr h="402368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</a:t>
                      </a:r>
                      <a:r>
                        <a:rPr lang="it-IT" sz="12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mln</a:t>
                      </a:r>
                      <a:endParaRPr lang="it-IT" sz="12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  <a:endParaRPr lang="it-IT" sz="20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2015</a:t>
                      </a:r>
                      <a:endParaRPr lang="it-IT" sz="20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IH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69">
                <a:tc>
                  <a:txBody>
                    <a:bodyPr/>
                    <a:lstStyle/>
                    <a:p>
                      <a:pPr marL="0" algn="ctr" defTabSz="554038" rtl="0" eaLnBrk="1" fontAlgn="ctr" latinLnBrk="0" hangingPunct="1"/>
                      <a:r>
                        <a:rPr lang="it-IT" sz="1200" b="0" i="0" u="none" strike="noStrike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taxes</a:t>
                      </a:r>
                      <a:endParaRPr lang="it-IT" sz="12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17.4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11.6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14.8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1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9.1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68">
                <a:tc>
                  <a:txBody>
                    <a:bodyPr/>
                    <a:lstStyle/>
                    <a:p>
                      <a:pPr marL="0" algn="ctr" defTabSz="554038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Net</a:t>
                      </a:r>
                      <a:r>
                        <a:rPr lang="it-IT" sz="1200" b="0" i="0" u="none" strike="noStrike" kern="120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baseline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Result</a:t>
                      </a:r>
                      <a:endParaRPr lang="it-IT" sz="1200" b="0" i="0" u="none" strike="noStrike" kern="1200" baseline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21.1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14.9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20.9</a:t>
                      </a:r>
                      <a:endParaRPr lang="it-IT" sz="20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050" b="0" i="1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11.9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CasellaDiTesto 46"/>
          <p:cNvSpPr txBox="1"/>
          <p:nvPr/>
        </p:nvSpPr>
        <p:spPr>
          <a:xfrm>
            <a:off x="1965445" y="3742749"/>
            <a:ext cx="6650727" cy="60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tax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rate             </a:t>
            </a:r>
            <a:r>
              <a:rPr lang="it-IT" sz="24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45.3%     43.8%    41.5%      </a:t>
            </a:r>
            <a:r>
              <a:rPr lang="it-IT" sz="14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43.2%</a:t>
            </a:r>
            <a:endParaRPr lang="it-IT" sz="14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90314" y="3795653"/>
            <a:ext cx="3447243" cy="76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projected</a:t>
            </a:r>
            <a:r>
              <a:rPr lang="it-IT" sz="16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16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tax</a:t>
            </a:r>
            <a:r>
              <a:rPr lang="it-IT" sz="16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rate </a:t>
            </a:r>
          </a:p>
          <a:p>
            <a:r>
              <a:rPr lang="it-IT" sz="16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for</a:t>
            </a:r>
            <a:r>
              <a:rPr lang="it-IT" sz="16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the </a:t>
            </a:r>
            <a:r>
              <a:rPr lang="it-IT" sz="16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plan</a:t>
            </a:r>
            <a:r>
              <a:rPr lang="it-IT" sz="16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t-IT" sz="1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34%</a:t>
            </a:r>
            <a:endParaRPr lang="it-IT" sz="1600" i="1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446326" y="5475884"/>
            <a:ext cx="3654053" cy="847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Patent Box impact still not totally relevant</a:t>
            </a:r>
          </a:p>
          <a:p>
            <a:pPr marL="342900" indent="-342900" algn="ctr">
              <a:buAutoNum type="arabicPeriod"/>
            </a:pPr>
            <a:endParaRPr lang="en-US" sz="1400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 algn="ctr">
              <a:buAutoNum type="arabicPeriod"/>
            </a:pPr>
            <a:endParaRPr lang="en-US" sz="1400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316276" y="5483282"/>
            <a:ext cx="3453021" cy="282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conservative approach to the D.T.A. use</a:t>
            </a:r>
            <a:endParaRPr lang="en-US" sz="14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7946569" y="5510835"/>
            <a:ext cx="3404919" cy="84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</a:t>
            </a:r>
            <a:r>
              <a:rPr lang="en-US" sz="14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positive </a:t>
            </a:r>
            <a:r>
              <a:rPr lang="en-US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effect of </a:t>
            </a:r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</a:t>
            </a:r>
            <a:r>
              <a:rPr lang="en-US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IRAP decrease </a:t>
            </a:r>
            <a:r>
              <a:rPr lang="en-US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still not relevant in Italy during the first 9 months</a:t>
            </a:r>
            <a:endParaRPr lang="en-US" sz="14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67" y="414604"/>
            <a:ext cx="1750433" cy="160251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88770" y="854894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Tax rate comments</a:t>
            </a:r>
            <a:endParaRPr lang="en-US" sz="36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1426443" y="5827933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rettangolo 28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522242" name="Diapositiva think-cell" r:id="rId4" imgW="360" imgH="360" progId="TCLayout.ActiveDocument.1">
              <p:embed/>
            </p:oleObj>
          </a:graphicData>
        </a:graphic>
      </p:graphicFrame>
      <p:sp>
        <p:nvSpPr>
          <p:cNvPr id="33" name="Rettangolo 32"/>
          <p:cNvSpPr/>
          <p:nvPr/>
        </p:nvSpPr>
        <p:spPr>
          <a:xfrm>
            <a:off x="8724404" y="1447801"/>
            <a:ext cx="1365662" cy="4698242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8" name="Segnaposto contenuto 9">
            <a:hlinkClick r:id="rId5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3979627"/>
              </p:ext>
            </p:extLst>
          </p:nvPr>
        </p:nvGraphicFramePr>
        <p:xfrm>
          <a:off x="1001487" y="1349829"/>
          <a:ext cx="9072746" cy="4986894"/>
        </p:xfrm>
        <a:graphic>
          <a:graphicData uri="http://schemas.openxmlformats.org/drawingml/2006/table">
            <a:tbl>
              <a:tblPr>
                <a:effectLst/>
                <a:tableStyleId>{073A0DAA-6AF3-43AB-8588-CEC1D06C72B9}</a:tableStyleId>
              </a:tblPr>
              <a:tblGrid>
                <a:gridCol w="2464641"/>
                <a:gridCol w="1321621"/>
                <a:gridCol w="1321621"/>
                <a:gridCol w="1321621"/>
                <a:gridCol w="1321621"/>
                <a:gridCol w="1321621"/>
              </a:tblGrid>
              <a:tr h="675129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mln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2015</a:t>
                      </a:r>
                      <a:endParaRPr lang="it-IT" sz="20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  <a:endParaRPr lang="it-IT" sz="20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2016</a:t>
                      </a:r>
                      <a:endParaRPr lang="it-IT" sz="20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2016e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2016e (</a:t>
                      </a:r>
                      <a:r>
                        <a:rPr lang="it-IT" sz="2000" b="0" kern="1200" dirty="0" err="1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new</a:t>
                      </a:r>
                      <a:r>
                        <a:rPr lang="it-IT" sz="20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)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368">
                <a:tc>
                  <a:txBody>
                    <a:bodyPr/>
                    <a:lstStyle/>
                    <a:p>
                      <a:pPr algn="ctr" defTabSz="650875"/>
                      <a:r>
                        <a:rPr lang="en-GB" sz="2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net sales</a:t>
                      </a:r>
                    </a:p>
                    <a:p>
                      <a:pPr algn="ctr" defTabSz="650875"/>
                      <a:r>
                        <a:rPr lang="en-GB" sz="16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year -1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365.1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519.1</a:t>
                      </a:r>
                    </a:p>
                    <a:p>
                      <a:pPr algn="ctr" fontAlgn="ctr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+ 21.5%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436.4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+19.5%</a:t>
                      </a:r>
                      <a:endParaRPr lang="it-IT" sz="1800" b="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572.1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+10.2%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595.0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+14.6%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8782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ebitda</a:t>
                      </a:r>
                      <a:endParaRPr lang="it-IT" sz="2400" b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ctr"/>
                      <a:r>
                        <a:rPr lang="it-IT" sz="2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43.2</a:t>
                      </a:r>
                    </a:p>
                    <a:p>
                      <a:pPr algn="ctr"/>
                      <a:r>
                        <a:rPr lang="it-IT" sz="2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11.8%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64.1</a:t>
                      </a:r>
                    </a:p>
                    <a:p>
                      <a:pPr algn="ctr"/>
                      <a:r>
                        <a:rPr lang="it-IT" sz="2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12.4%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50.8</a:t>
                      </a:r>
                    </a:p>
                    <a:p>
                      <a:pPr algn="ctr"/>
                      <a:r>
                        <a:rPr lang="it-IT" sz="28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11.6%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73.6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2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12.9%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70.0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28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11.8%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637">
                <a:tc>
                  <a:txBody>
                    <a:bodyPr/>
                    <a:lstStyle/>
                    <a:p>
                      <a:pPr marL="0" algn="ctr" defTabSz="982663" rtl="0" eaLnBrk="1" fontAlgn="ctr" latinLnBrk="0" hangingPunct="1"/>
                      <a:r>
                        <a:rPr lang="it-IT" sz="2400" b="0" i="0" u="none" strike="noStrike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ebit</a:t>
                      </a:r>
                      <a:endParaRPr lang="it-IT" sz="24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algn="ctr" defTabSz="554038" rtl="0" eaLnBrk="1" fontAlgn="ctr" latinLnBrk="0" hangingPunct="1"/>
                      <a:r>
                        <a:rPr lang="it-IT" sz="2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29.7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8.1%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0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36.9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8.5%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51.1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8.9%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50.0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637">
                <a:tc>
                  <a:txBody>
                    <a:bodyPr/>
                    <a:lstStyle/>
                    <a:p>
                      <a:pPr marL="0" algn="ctr" defTabSz="554038" rtl="0" eaLnBrk="1" fontAlgn="ctr" latinLnBrk="0" hangingPunct="1"/>
                      <a:r>
                        <a:rPr lang="it-IT" sz="2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net </a:t>
                      </a:r>
                      <a:r>
                        <a:rPr lang="it-IT" sz="2400" b="0" i="0" u="none" strike="noStrike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financial</a:t>
                      </a:r>
                      <a:r>
                        <a:rPr lang="it-IT" sz="2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position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-25.8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+0.1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-16.7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+3.5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28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+5.0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788768" y="686820"/>
            <a:ext cx="11403232" cy="740588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forecast: </a:t>
            </a:r>
            <a:r>
              <a:rPr lang="en-US" sz="3000" dirty="0" smtClean="0">
                <a:solidFill>
                  <a:srgbClr val="6D6E71"/>
                </a:solidFill>
                <a:cs typeface="Roboto Thin" pitchFamily="2" charset="0"/>
              </a:rPr>
              <a:t>updating the results waiting for the new 3 years business plan</a:t>
            </a:r>
            <a:endParaRPr lang="en-US" sz="3600" dirty="0">
              <a:solidFill>
                <a:srgbClr val="6D6E71"/>
              </a:solidFill>
              <a:cs typeface="Roboto Thin" pitchFamily="2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1427186" y="5827933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rettangolo 28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326091" y="1469573"/>
            <a:ext cx="1937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</a:rPr>
              <a:t>years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</a:rPr>
              <a:t> business </a:t>
            </a:r>
            <a:r>
              <a:rPr lang="it-IT" sz="800" dirty="0" err="1" smtClean="0">
                <a:solidFill>
                  <a:schemeClr val="bg1">
                    <a:lumMod val="50000"/>
                  </a:schemeClr>
                </a:solidFill>
              </a:rPr>
              <a:t>plan</a:t>
            </a:r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</a:rPr>
              <a:t> source</a:t>
            </a:r>
            <a:endParaRPr lang="it-IT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546818" name="Diapositiva think-cell" r:id="rId4" imgW="360" imgH="360" progId="TCLayout.ActiveDocument.1">
              <p:embed/>
            </p:oleObj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788768" y="686820"/>
            <a:ext cx="11403232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growth driver: main factors</a:t>
            </a:r>
            <a:endParaRPr lang="en-US" sz="3600" dirty="0">
              <a:solidFill>
                <a:srgbClr val="6D6E71"/>
              </a:solidFill>
              <a:cs typeface="Roboto Thin" pitchFamily="2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1427186" y="5827933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Triangolo rettangolo 28"/>
          <p:cNvSpPr/>
          <p:nvPr/>
        </p:nvSpPr>
        <p:spPr>
          <a:xfrm flipH="1">
            <a:off x="11076474" y="6048369"/>
            <a:ext cx="1124643" cy="817966"/>
          </a:xfrm>
          <a:prstGeom prst="rtTriangl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74914" y="1393356"/>
            <a:ext cx="1151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urbanization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factor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substitution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cycle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digitalization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demand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efficiency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software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integration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4.0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capabilities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incentives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diversification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into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segments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bg1">
                    <a:lumMod val="50000"/>
                  </a:schemeClr>
                </a:solidFill>
              </a:rPr>
              <a:t>innovations</a:t>
            </a:r>
            <a:endParaRPr lang="it-IT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it-IT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http://falkenberg.no/media/produkter/cnc/skill-plast/biesse-skill-plast-0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3" b="735"/>
          <a:stretch/>
        </p:blipFill>
        <p:spPr bwMode="auto">
          <a:xfrm>
            <a:off x="5041900" y="0"/>
            <a:ext cx="71310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041900" y="1"/>
            <a:ext cx="71501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Arc 73"/>
          <p:cNvSpPr/>
          <p:nvPr/>
        </p:nvSpPr>
        <p:spPr>
          <a:xfrm>
            <a:off x="1404365" y="2530864"/>
            <a:ext cx="2421494" cy="2411163"/>
          </a:xfrm>
          <a:prstGeom prst="arc">
            <a:avLst>
              <a:gd name="adj1" fmla="val 5212988"/>
              <a:gd name="adj2" fmla="val 16411894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77"/>
          <p:cNvSpPr/>
          <p:nvPr/>
        </p:nvSpPr>
        <p:spPr>
          <a:xfrm>
            <a:off x="1556561" y="2683041"/>
            <a:ext cx="2109767" cy="2109767"/>
          </a:xfrm>
          <a:prstGeom prst="arc">
            <a:avLst>
              <a:gd name="adj1" fmla="val 7466741"/>
              <a:gd name="adj2" fmla="val 16381029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78"/>
          <p:cNvSpPr/>
          <p:nvPr/>
        </p:nvSpPr>
        <p:spPr>
          <a:xfrm>
            <a:off x="1240373" y="2381475"/>
            <a:ext cx="2712558" cy="2712558"/>
          </a:xfrm>
          <a:prstGeom prst="arc">
            <a:avLst>
              <a:gd name="adj1" fmla="val 5209706"/>
              <a:gd name="adj2" fmla="val 17077915"/>
            </a:avLst>
          </a:prstGeom>
          <a:ln w="76200">
            <a:solidFill>
              <a:srgbClr val="F99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47"/>
          <p:cNvSpPr/>
          <p:nvPr/>
        </p:nvSpPr>
        <p:spPr>
          <a:xfrm>
            <a:off x="1692466" y="2815672"/>
            <a:ext cx="1808372" cy="1808372"/>
          </a:xfrm>
          <a:prstGeom prst="arc">
            <a:avLst>
              <a:gd name="adj1" fmla="val 6193271"/>
              <a:gd name="adj2" fmla="val 16503208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69"/>
          <p:cNvSpPr/>
          <p:nvPr/>
        </p:nvSpPr>
        <p:spPr>
          <a:xfrm>
            <a:off x="1692466" y="2815672"/>
            <a:ext cx="1808372" cy="1808372"/>
          </a:xfrm>
          <a:prstGeom prst="arc">
            <a:avLst>
              <a:gd name="adj1" fmla="val 13810432"/>
              <a:gd name="adj2" fmla="val 18619536"/>
            </a:avLst>
          </a:prstGeom>
          <a:ln w="76200">
            <a:solidFill>
              <a:srgbClr val="F99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2059939" y="3735330"/>
            <a:ext cx="1334901" cy="283590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Strategy in actions</a:t>
            </a:r>
            <a:endParaRPr lang="en-US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 bwMode="auto">
          <a:xfrm>
            <a:off x="2050267" y="3530332"/>
            <a:ext cx="1712429" cy="32087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lnSpc>
                <a:spcPts val="1900"/>
              </a:lnSpc>
              <a:defRPr/>
            </a:pPr>
            <a:r>
              <a:rPr lang="en-US" altLang="en-US" sz="1814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Think</a:t>
            </a:r>
            <a:r>
              <a:rPr lang="en-US" altLang="en-US" sz="2400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  <a:r>
              <a:rPr lang="en-US" altLang="en-US" sz="1814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ward</a:t>
            </a:r>
            <a:endParaRPr lang="en-US" altLang="en-US" sz="1814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Rectangle 116"/>
          <p:cNvSpPr/>
          <p:nvPr/>
        </p:nvSpPr>
        <p:spPr>
          <a:xfrm rot="5400000">
            <a:off x="-1829013" y="3052228"/>
            <a:ext cx="4535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C9CACC"/>
                </a:solidFill>
                <a:latin typeface="Roboto Thin" pitchFamily="2" charset="0"/>
                <a:ea typeface="Roboto Thin" pitchFamily="2" charset="0"/>
                <a:cs typeface="+mj-cs"/>
              </a:rPr>
              <a:t>Targets</a:t>
            </a:r>
            <a:endParaRPr lang="en-US" sz="8000" dirty="0">
              <a:solidFill>
                <a:srgbClr val="C9CACC"/>
              </a:solidFill>
              <a:latin typeface="Roboto Thin" pitchFamily="2" charset="0"/>
              <a:ea typeface="Roboto Thin" pitchFamily="2" charset="0"/>
              <a:cs typeface="+mj-cs"/>
            </a:endParaRPr>
          </a:p>
        </p:txBody>
      </p:sp>
      <p:sp>
        <p:nvSpPr>
          <p:cNvPr id="40" name="Titolo 4"/>
          <p:cNvSpPr txBox="1">
            <a:spLocks/>
          </p:cNvSpPr>
          <p:nvPr/>
        </p:nvSpPr>
        <p:spPr>
          <a:xfrm>
            <a:off x="750269" y="341459"/>
            <a:ext cx="5943777" cy="1186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6E6F7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9M update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Advanced Materials</a:t>
            </a:r>
            <a:r>
              <a:rPr lang="en-US" spc="-40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*</a:t>
            </a:r>
            <a:endParaRPr lang="en-US" dirty="0">
              <a:solidFill>
                <a:srgbClr val="F99F29"/>
              </a:solidFill>
            </a:endParaRPr>
          </a:p>
        </p:txBody>
      </p:sp>
      <p:sp>
        <p:nvSpPr>
          <p:cNvPr id="50" name="CasellaDiTesto 11"/>
          <p:cNvSpPr txBox="1"/>
          <p:nvPr/>
        </p:nvSpPr>
        <p:spPr>
          <a:xfrm rot="17384416">
            <a:off x="2326779" y="1427862"/>
            <a:ext cx="1570447" cy="2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it-IT"/>
            </a:defPPr>
            <a:lvl1pPr algn="just" eaLnBrk="1" hangingPunct="1">
              <a:defRPr>
                <a:solidFill>
                  <a:srgbClr val="1DA789"/>
                </a:solidFill>
                <a:latin typeface="+mn-lt"/>
                <a:ea typeface="+mj-ea"/>
                <a:cs typeface="+mj-cs"/>
              </a:defRPr>
            </a:lvl1pPr>
            <a:lvl2pPr>
              <a:defRPr sz="4600">
                <a:latin typeface="Roboto Thin" pitchFamily="2" charset="0"/>
              </a:defRPr>
            </a:lvl2pPr>
            <a:lvl3pPr>
              <a:defRPr sz="4600">
                <a:latin typeface="Roboto Thin" pitchFamily="2" charset="0"/>
              </a:defRPr>
            </a:lvl3pPr>
            <a:lvl4pPr>
              <a:defRPr sz="4600">
                <a:latin typeface="Roboto Thin" pitchFamily="2" charset="0"/>
              </a:defRPr>
            </a:lvl4pPr>
            <a:lvl5pPr>
              <a:defRPr sz="4600">
                <a:latin typeface="Roboto Thin" pitchFamily="2" charset="0"/>
              </a:defRPr>
            </a:lvl5pPr>
            <a:lvl6pPr marL="4572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6pPr>
            <a:lvl7pPr marL="9144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7pPr>
            <a:lvl8pPr marL="13716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8pPr>
            <a:lvl9pPr marL="18288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9pPr>
          </a:lstStyle>
          <a:p>
            <a:pPr algn="l"/>
            <a:r>
              <a:rPr lang="en-US" sz="1600" dirty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Adv. Mat.</a:t>
            </a:r>
          </a:p>
        </p:txBody>
      </p:sp>
      <p:cxnSp>
        <p:nvCxnSpPr>
          <p:cNvPr id="53" name="Straight Arrow Connector 68"/>
          <p:cNvCxnSpPr>
            <a:cxnSpLocks/>
          </p:cNvCxnSpPr>
          <p:nvPr/>
        </p:nvCxnSpPr>
        <p:spPr>
          <a:xfrm flipV="1">
            <a:off x="2939259" y="1527601"/>
            <a:ext cx="322680" cy="897860"/>
          </a:xfrm>
          <a:prstGeom prst="straightConnector1">
            <a:avLst/>
          </a:prstGeom>
          <a:ln>
            <a:solidFill>
              <a:srgbClr val="C9CA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2"/>
          <p:cNvSpPr txBox="1"/>
          <p:nvPr/>
        </p:nvSpPr>
        <p:spPr>
          <a:xfrm>
            <a:off x="5142016" y="3028794"/>
            <a:ext cx="6887687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9M 2016 update</a:t>
            </a:r>
            <a:r>
              <a:rPr lang="en-US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:</a:t>
            </a:r>
          </a:p>
          <a:p>
            <a:pPr algn="ctr">
              <a:lnSpc>
                <a:spcPct val="100000"/>
              </a:lnSpc>
            </a:pPr>
            <a:endParaRPr lang="en-US" sz="2400" spc="-4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lang="en-US" sz="24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approx </a:t>
            </a:r>
            <a:r>
              <a:rPr lang="en-US" sz="2400" b="1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€ 6 </a:t>
            </a:r>
            <a:r>
              <a:rPr lang="en-US" sz="2400" b="1" spc="-4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mln</a:t>
            </a:r>
            <a:r>
              <a:rPr lang="en-US" sz="2400" b="1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sales </a:t>
            </a:r>
            <a:r>
              <a:rPr lang="en-US" sz="24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(€ 1.8 </a:t>
            </a:r>
            <a:r>
              <a:rPr lang="en-US" sz="2400" spc="-4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mln</a:t>
            </a:r>
            <a:r>
              <a:rPr lang="en-US" sz="24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 in 2015)</a:t>
            </a:r>
          </a:p>
          <a:p>
            <a:pPr algn="ctr">
              <a:lnSpc>
                <a:spcPct val="100000"/>
              </a:lnSpc>
            </a:pPr>
            <a:endParaRPr lang="en-US" sz="2400" spc="-4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  <a:p>
            <a:pPr algn="ctr">
              <a:lnSpc>
                <a:spcPct val="100000"/>
              </a:lnSpc>
            </a:pPr>
            <a:endParaRPr lang="en-US" sz="2400" spc="-4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  <a:p>
            <a:pPr algn="ctr">
              <a:lnSpc>
                <a:spcPct val="100000"/>
              </a:lnSpc>
            </a:pPr>
            <a:r>
              <a:rPr lang="en-US" sz="24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“already done</a:t>
            </a:r>
            <a:r>
              <a:rPr lang="en-US" sz="2400" spc="-4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” 81% </a:t>
            </a:r>
            <a:r>
              <a:rPr lang="en-US" sz="24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of the annual budget</a:t>
            </a:r>
            <a:endParaRPr lang="en-US" sz="2800" spc="-40" dirty="0" smtClean="0">
              <a:solidFill>
                <a:schemeClr val="bg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</p:txBody>
      </p:sp>
      <p:sp>
        <p:nvSpPr>
          <p:cNvPr id="32" name="Rectangle 5"/>
          <p:cNvSpPr/>
          <p:nvPr/>
        </p:nvSpPr>
        <p:spPr>
          <a:xfrm>
            <a:off x="738968" y="4867403"/>
            <a:ext cx="1346060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200" spc="-4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*Advanced materials</a:t>
            </a:r>
          </a:p>
          <a:p>
            <a:pPr marL="184150" indent="-171450">
              <a:buBlip>
                <a:blip r:embed="rId4"/>
              </a:buBlip>
            </a:pPr>
            <a:r>
              <a:rPr lang="en-US" sz="12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Carbon Fiber</a:t>
            </a:r>
          </a:p>
          <a:p>
            <a:pPr marL="184150" indent="-171450">
              <a:buBlip>
                <a:blip r:embed="rId4"/>
              </a:buBlip>
            </a:pPr>
            <a:r>
              <a:rPr lang="en-US" sz="12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Foam</a:t>
            </a:r>
          </a:p>
          <a:p>
            <a:pPr marL="184150" indent="-171450">
              <a:buBlip>
                <a:blip r:embed="rId4"/>
              </a:buBlip>
            </a:pPr>
            <a:r>
              <a:rPr lang="en-US" sz="12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Composite</a:t>
            </a:r>
          </a:p>
          <a:p>
            <a:pPr marL="184150" indent="-171450">
              <a:buBlip>
                <a:blip r:embed="rId4"/>
              </a:buBlip>
            </a:pPr>
            <a:r>
              <a:rPr lang="en-US" sz="12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Aluminum</a:t>
            </a:r>
          </a:p>
          <a:p>
            <a:pPr marL="184150" indent="-171450">
              <a:buBlip>
                <a:blip r:embed="rId4"/>
              </a:buBlip>
            </a:pPr>
            <a:r>
              <a:rPr lang="en-US" sz="12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Titanium</a:t>
            </a:r>
          </a:p>
          <a:p>
            <a:pPr marL="12700">
              <a:spcBef>
                <a:spcPts val="1400"/>
              </a:spcBef>
              <a:buFont typeface="Arial" charset="0"/>
              <a:buChar char="•"/>
            </a:pPr>
            <a:endParaRPr lang="en-US" sz="1200" spc="-40" dirty="0" smtClean="0">
              <a:solidFill>
                <a:srgbClr val="6D6E7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950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5C8E-8325-4EA0-8D60-197EA95E9C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9448800" y="215900"/>
            <a:ext cx="2743200" cy="664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2714" y="680126"/>
            <a:ext cx="7087657" cy="21828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Biesse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highlights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 </a:t>
            </a:r>
            <a:r>
              <a:rPr lang="it-IT" altLang="en-US" sz="3600" dirty="0" err="1" smtClean="0">
                <a:solidFill>
                  <a:srgbClr val="707173"/>
                </a:solidFill>
                <a:latin typeface="Roboto Thin"/>
              </a:rPr>
              <a:t>Sept</a:t>
            </a:r>
            <a:r>
              <a:rPr lang="it-IT" altLang="en-US" sz="3600" dirty="0" smtClean="0">
                <a:solidFill>
                  <a:srgbClr val="707173"/>
                </a:solidFill>
                <a:latin typeface="Roboto Thin"/>
              </a:rPr>
              <a:t>. 2016</a:t>
            </a:r>
            <a:endParaRPr lang="en-US" sz="3600" dirty="0">
              <a:solidFill>
                <a:srgbClr val="707173"/>
              </a:solidFill>
              <a:latin typeface="Roboto Thin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557" y="-17092"/>
            <a:ext cx="12235074" cy="6896193"/>
          </a:xfrm>
          <a:custGeom>
            <a:avLst/>
            <a:gdLst>
              <a:gd name="connsiteX0" fmla="*/ 0 w 12224825"/>
              <a:gd name="connsiteY0" fmla="*/ 6879102 h 6893170"/>
              <a:gd name="connsiteX1" fmla="*/ 28136 w 12224825"/>
              <a:gd name="connsiteY1" fmla="*/ 6049108 h 6893170"/>
              <a:gd name="connsiteX2" fmla="*/ 8412480 w 12224825"/>
              <a:gd name="connsiteY2" fmla="*/ 14068 h 6893170"/>
              <a:gd name="connsiteX3" fmla="*/ 12210757 w 12224825"/>
              <a:gd name="connsiteY3" fmla="*/ 0 h 6893170"/>
              <a:gd name="connsiteX4" fmla="*/ 12224825 w 12224825"/>
              <a:gd name="connsiteY4" fmla="*/ 6893170 h 6893170"/>
              <a:gd name="connsiteX5" fmla="*/ 0 w 12224825"/>
              <a:gd name="connsiteY5" fmla="*/ 6879102 h 6893170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12480 w 12228926"/>
              <a:gd name="connsiteY2" fmla="*/ 31194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0 w 12228926"/>
              <a:gd name="connsiteY0" fmla="*/ 6896228 h 6910296"/>
              <a:gd name="connsiteX1" fmla="*/ 28136 w 12228926"/>
              <a:gd name="connsiteY1" fmla="*/ 6066234 h 6910296"/>
              <a:gd name="connsiteX2" fmla="*/ 8421025 w 12228926"/>
              <a:gd name="connsiteY2" fmla="*/ 14068 h 6910296"/>
              <a:gd name="connsiteX3" fmla="*/ 12227848 w 12228926"/>
              <a:gd name="connsiteY3" fmla="*/ 0 h 6910296"/>
              <a:gd name="connsiteX4" fmla="*/ 12224825 w 12228926"/>
              <a:gd name="connsiteY4" fmla="*/ 6910296 h 6910296"/>
              <a:gd name="connsiteX5" fmla="*/ 0 w 12228926"/>
              <a:gd name="connsiteY5" fmla="*/ 6896228 h 6910296"/>
              <a:gd name="connsiteX0" fmla="*/ 33857 w 12262783"/>
              <a:gd name="connsiteY0" fmla="*/ 6896228 h 6910296"/>
              <a:gd name="connsiteX1" fmla="*/ 0 w 12262783"/>
              <a:gd name="connsiteY1" fmla="*/ 6097294 h 6910296"/>
              <a:gd name="connsiteX2" fmla="*/ 8454882 w 12262783"/>
              <a:gd name="connsiteY2" fmla="*/ 14068 h 6910296"/>
              <a:gd name="connsiteX3" fmla="*/ 12261705 w 12262783"/>
              <a:gd name="connsiteY3" fmla="*/ 0 h 6910296"/>
              <a:gd name="connsiteX4" fmla="*/ 12258682 w 12262783"/>
              <a:gd name="connsiteY4" fmla="*/ 6910296 h 6910296"/>
              <a:gd name="connsiteX5" fmla="*/ 33857 w 12262783"/>
              <a:gd name="connsiteY5" fmla="*/ 6896228 h 6910296"/>
              <a:gd name="connsiteX0" fmla="*/ 6148 w 12235074"/>
              <a:gd name="connsiteY0" fmla="*/ 6896228 h 6910296"/>
              <a:gd name="connsiteX1" fmla="*/ 0 w 12235074"/>
              <a:gd name="connsiteY1" fmla="*/ 6069528 h 6910296"/>
              <a:gd name="connsiteX2" fmla="*/ 8427173 w 12235074"/>
              <a:gd name="connsiteY2" fmla="*/ 14068 h 6910296"/>
              <a:gd name="connsiteX3" fmla="*/ 12233996 w 12235074"/>
              <a:gd name="connsiteY3" fmla="*/ 0 h 6910296"/>
              <a:gd name="connsiteX4" fmla="*/ 12230973 w 12235074"/>
              <a:gd name="connsiteY4" fmla="*/ 6910296 h 6910296"/>
              <a:gd name="connsiteX5" fmla="*/ 6148 w 12235074"/>
              <a:gd name="connsiteY5" fmla="*/ 6896228 h 691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074" h="6910296">
                <a:moveTo>
                  <a:pt x="6148" y="6896228"/>
                </a:moveTo>
                <a:cubicBezTo>
                  <a:pt x="4099" y="6620661"/>
                  <a:pt x="2049" y="6345095"/>
                  <a:pt x="0" y="6069528"/>
                </a:cubicBezTo>
                <a:lnTo>
                  <a:pt x="8427173" y="14068"/>
                </a:lnTo>
                <a:lnTo>
                  <a:pt x="12233996" y="0"/>
                </a:lnTo>
                <a:cubicBezTo>
                  <a:pt x="12238685" y="2297723"/>
                  <a:pt x="12226284" y="4612573"/>
                  <a:pt x="12230973" y="6910296"/>
                </a:cubicBezTo>
                <a:lnTo>
                  <a:pt x="6148" y="6896228"/>
                </a:lnTo>
                <a:close/>
              </a:path>
            </a:pathLst>
          </a:custGeom>
          <a:solidFill>
            <a:srgbClr val="BA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8"/>
          <p:cNvSpPr/>
          <p:nvPr/>
        </p:nvSpPr>
        <p:spPr>
          <a:xfrm>
            <a:off x="10472088" y="4452174"/>
            <a:ext cx="1664865" cy="2416587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rgbClr val="6E6F72">
              <a:alpha val="6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 flipH="1">
            <a:off x="10465837" y="3252178"/>
            <a:ext cx="1664262" cy="2401808"/>
          </a:xfrm>
          <a:custGeom>
            <a:avLst/>
            <a:gdLst/>
            <a:ahLst/>
            <a:cxnLst/>
            <a:rect l="l" t="t" r="r" b="b"/>
            <a:pathLst>
              <a:path w="1657984" h="2378710">
                <a:moveTo>
                  <a:pt x="1657571" y="14"/>
                </a:moveTo>
                <a:lnTo>
                  <a:pt x="0" y="1190713"/>
                </a:lnTo>
                <a:lnTo>
                  <a:pt x="1657571" y="2378098"/>
                </a:lnTo>
                <a:lnTo>
                  <a:pt x="1657571" y="14"/>
                </a:ln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696685" y="2013848"/>
            <a:ext cx="4201885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orders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intake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+ 13.4%</a:t>
            </a:r>
          </a:p>
          <a:p>
            <a:pPr eaLnBrk="1" hangingPunct="1">
              <a:defRPr/>
            </a:pPr>
            <a:r>
              <a:rPr lang="it-IT" altLang="en-US" sz="4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backlog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+16.5%</a:t>
            </a:r>
            <a:endParaRPr lang="it-IT" altLang="en-US" sz="3200" b="1" baseline="300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pic>
        <p:nvPicPr>
          <p:cNvPr id="13" name="Segnaposto contenut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61" y="5717940"/>
            <a:ext cx="2750950" cy="255210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729339" y="3973276"/>
            <a:ext cx="7141032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8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EBITDA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€ 50.8  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36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incidence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11.6%)</a:t>
            </a:r>
            <a:endParaRPr lang="it-IT" altLang="en-US" sz="44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EBIT: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€ 36.9     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(</a:t>
            </a:r>
            <a:r>
              <a:rPr lang="it-IT" altLang="en-US" sz="3600" b="1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incidence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  8.5%)</a:t>
            </a:r>
            <a:endParaRPr lang="it-IT" altLang="en-US" sz="2400" b="1" baseline="30000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5834742" y="2046502"/>
            <a:ext cx="5627915" cy="131810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t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defRPr/>
            </a:pP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it-IT" altLang="en-US" sz="4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sales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 € 436.4  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+19.5%</a:t>
            </a:r>
            <a:endParaRPr lang="it-IT" altLang="en-US" sz="44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  <a:p>
            <a:pPr eaLnBrk="1" hangingPunct="1">
              <a:defRPr/>
            </a:pP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net </a:t>
            </a:r>
            <a:r>
              <a:rPr lang="it-IT" altLang="en-US" sz="4400" b="1" baseline="30000" dirty="0" err="1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debt</a:t>
            </a:r>
            <a:r>
              <a:rPr lang="it-IT" altLang="en-US" sz="4400" b="1" baseline="30000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: </a:t>
            </a:r>
            <a:r>
              <a:rPr lang="it-IT" altLang="en-US" sz="44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€ 16.7 </a:t>
            </a:r>
            <a:r>
              <a:rPr lang="it-IT" altLang="en-US" sz="3600" b="1" dirty="0" smtClean="0">
                <a:solidFill>
                  <a:srgbClr val="6E6F72"/>
                </a:solidFill>
                <a:latin typeface="Roboto Thin" pitchFamily="2" charset="0"/>
                <a:ea typeface="Roboto Thin" pitchFamily="2" charset="0"/>
              </a:rPr>
              <a:t>-35.2%</a:t>
            </a:r>
            <a:endParaRPr lang="it-IT" altLang="en-US" sz="4400" b="1" dirty="0" smtClean="0">
              <a:solidFill>
                <a:srgbClr val="6E6F72"/>
              </a:solidFill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0533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http://falkenberg.no/media/produkter/cnc/skill-plast/biesse-skill-plast-0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3" b="735"/>
          <a:stretch/>
        </p:blipFill>
        <p:spPr bwMode="auto">
          <a:xfrm>
            <a:off x="5041900" y="0"/>
            <a:ext cx="7131050" cy="684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052786" y="1"/>
            <a:ext cx="71501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Arc 73"/>
          <p:cNvSpPr/>
          <p:nvPr/>
        </p:nvSpPr>
        <p:spPr>
          <a:xfrm>
            <a:off x="1404365" y="2530864"/>
            <a:ext cx="2421494" cy="2411163"/>
          </a:xfrm>
          <a:prstGeom prst="arc">
            <a:avLst>
              <a:gd name="adj1" fmla="val 5212988"/>
              <a:gd name="adj2" fmla="val 16411894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77"/>
          <p:cNvSpPr/>
          <p:nvPr/>
        </p:nvSpPr>
        <p:spPr>
          <a:xfrm>
            <a:off x="1556561" y="2683041"/>
            <a:ext cx="2109767" cy="2109767"/>
          </a:xfrm>
          <a:prstGeom prst="arc">
            <a:avLst>
              <a:gd name="adj1" fmla="val 7466741"/>
              <a:gd name="adj2" fmla="val 16381029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78"/>
          <p:cNvSpPr/>
          <p:nvPr/>
        </p:nvSpPr>
        <p:spPr>
          <a:xfrm>
            <a:off x="1240373" y="2381475"/>
            <a:ext cx="2712558" cy="2712558"/>
          </a:xfrm>
          <a:prstGeom prst="arc">
            <a:avLst>
              <a:gd name="adj1" fmla="val 5209706"/>
              <a:gd name="adj2" fmla="val 17077915"/>
            </a:avLst>
          </a:prstGeom>
          <a:ln w="76200">
            <a:solidFill>
              <a:srgbClr val="F99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47"/>
          <p:cNvSpPr/>
          <p:nvPr/>
        </p:nvSpPr>
        <p:spPr>
          <a:xfrm>
            <a:off x="1692466" y="2815672"/>
            <a:ext cx="1808372" cy="1808372"/>
          </a:xfrm>
          <a:prstGeom prst="arc">
            <a:avLst>
              <a:gd name="adj1" fmla="val 6193271"/>
              <a:gd name="adj2" fmla="val 16503208"/>
            </a:avLst>
          </a:prstGeom>
          <a:ln w="12700">
            <a:solidFill>
              <a:srgbClr val="C9C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69"/>
          <p:cNvSpPr/>
          <p:nvPr/>
        </p:nvSpPr>
        <p:spPr>
          <a:xfrm>
            <a:off x="1692466" y="2815672"/>
            <a:ext cx="1808372" cy="1808372"/>
          </a:xfrm>
          <a:prstGeom prst="arc">
            <a:avLst>
              <a:gd name="adj1" fmla="val 13810432"/>
              <a:gd name="adj2" fmla="val 18619536"/>
            </a:avLst>
          </a:prstGeom>
          <a:ln w="76200">
            <a:solidFill>
              <a:srgbClr val="F99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2059939" y="3735330"/>
            <a:ext cx="1334901" cy="283590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Strategy in actions</a:t>
            </a:r>
            <a:endParaRPr lang="en-US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" name="object 2"/>
          <p:cNvSpPr txBox="1"/>
          <p:nvPr/>
        </p:nvSpPr>
        <p:spPr>
          <a:xfrm>
            <a:off x="7744328" y="5091113"/>
            <a:ext cx="3652668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In </a:t>
            </a:r>
            <a:r>
              <a:rPr lang="en-US" sz="21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the future. </a:t>
            </a:r>
            <a:r>
              <a:rPr lang="en-US" sz="21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we will expand our product offering in order to meet </a:t>
            </a:r>
            <a:r>
              <a:rPr lang="en-US" sz="21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the </a:t>
            </a:r>
            <a:r>
              <a:rPr lang="en-US" sz="21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needs of </a:t>
            </a:r>
            <a:r>
              <a:rPr lang="en-US" sz="21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the </a:t>
            </a:r>
            <a:r>
              <a:rPr lang="en-US" sz="21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entire market.</a:t>
            </a:r>
          </a:p>
        </p:txBody>
      </p:sp>
      <p:pic>
        <p:nvPicPr>
          <p:cNvPr id="33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5835650"/>
            <a:ext cx="584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olo 1"/>
          <p:cNvSpPr txBox="1">
            <a:spLocks/>
          </p:cNvSpPr>
          <p:nvPr/>
        </p:nvSpPr>
        <p:spPr bwMode="auto">
          <a:xfrm>
            <a:off x="2050267" y="3530332"/>
            <a:ext cx="1712429" cy="320879"/>
          </a:xfrm>
          <a:prstGeom prst="rect">
            <a:avLst/>
          </a:prstGeom>
          <a:noFill/>
          <a:ln>
            <a:noFill/>
          </a:ln>
        </p:spPr>
        <p:txBody>
          <a:bodyPr lIns="65290" tIns="0" rIns="0" bIns="0" anchor="ctr"/>
          <a:lstStyle>
            <a:lvl1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2pPr>
            <a:lvl3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3pPr>
            <a:lvl4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4pPr>
            <a:lvl5pPr algn="l" defTabSz="496888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5pPr>
            <a:lvl6pPr marL="4572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6pPr>
            <a:lvl7pPr marL="9144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7pPr>
            <a:lvl8pPr marL="13716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8pPr>
            <a:lvl9pPr marL="1828800" algn="l" defTabSz="49688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Roboto Thin" pitchFamily="2" charset="0"/>
              </a:defRPr>
            </a:lvl9pPr>
          </a:lstStyle>
          <a:p>
            <a:pPr eaLnBrk="1" hangingPunct="1">
              <a:lnSpc>
                <a:spcPts val="1900"/>
              </a:lnSpc>
              <a:defRPr/>
            </a:pPr>
            <a:r>
              <a:rPr lang="en-US" altLang="en-US" sz="1814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Think</a:t>
            </a:r>
            <a:r>
              <a:rPr lang="en-US" altLang="en-US" sz="2400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  <a:r>
              <a:rPr lang="en-US" altLang="en-US" sz="1814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ward</a:t>
            </a:r>
            <a:endParaRPr lang="en-US" altLang="en-US" sz="1814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4" name="Rectangle 116"/>
          <p:cNvSpPr/>
          <p:nvPr/>
        </p:nvSpPr>
        <p:spPr>
          <a:xfrm rot="5400000">
            <a:off x="-1913236" y="3052228"/>
            <a:ext cx="4535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C9CACC"/>
                </a:solidFill>
                <a:latin typeface="Roboto Thin" pitchFamily="2" charset="0"/>
                <a:ea typeface="Roboto Thin" pitchFamily="2" charset="0"/>
                <a:cs typeface="+mj-cs"/>
              </a:rPr>
              <a:t>Targets</a:t>
            </a:r>
            <a:endParaRPr lang="en-US" sz="8000" dirty="0">
              <a:solidFill>
                <a:srgbClr val="C9CACC"/>
              </a:solidFill>
              <a:latin typeface="Roboto Thin" pitchFamily="2" charset="0"/>
              <a:ea typeface="Roboto Thin" pitchFamily="2" charset="0"/>
              <a:cs typeface="+mj-cs"/>
            </a:endParaRPr>
          </a:p>
        </p:txBody>
      </p:sp>
      <p:sp>
        <p:nvSpPr>
          <p:cNvPr id="40" name="Titolo 4"/>
          <p:cNvSpPr txBox="1">
            <a:spLocks/>
          </p:cNvSpPr>
          <p:nvPr/>
        </p:nvSpPr>
        <p:spPr>
          <a:xfrm>
            <a:off x="750269" y="341459"/>
            <a:ext cx="5943777" cy="11861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Advanced Materials</a:t>
            </a:r>
            <a:r>
              <a:rPr lang="en-US" spc="-40" dirty="0" smtClean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*</a:t>
            </a:r>
            <a:endParaRPr lang="en-US" dirty="0">
              <a:solidFill>
                <a:srgbClr val="F99F29"/>
              </a:solidFill>
            </a:endParaRPr>
          </a:p>
        </p:txBody>
      </p:sp>
      <p:sp>
        <p:nvSpPr>
          <p:cNvPr id="50" name="CasellaDiTesto 11"/>
          <p:cNvSpPr txBox="1"/>
          <p:nvPr/>
        </p:nvSpPr>
        <p:spPr>
          <a:xfrm rot="17384416">
            <a:off x="2326779" y="1427862"/>
            <a:ext cx="1570447" cy="20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it-IT"/>
            </a:defPPr>
            <a:lvl1pPr algn="just" eaLnBrk="1" hangingPunct="1">
              <a:defRPr>
                <a:solidFill>
                  <a:srgbClr val="1DA789"/>
                </a:solidFill>
                <a:latin typeface="+mn-lt"/>
                <a:ea typeface="+mj-ea"/>
                <a:cs typeface="+mj-cs"/>
              </a:defRPr>
            </a:lvl1pPr>
            <a:lvl2pPr>
              <a:defRPr sz="4600">
                <a:latin typeface="Roboto Thin" pitchFamily="2" charset="0"/>
              </a:defRPr>
            </a:lvl2pPr>
            <a:lvl3pPr>
              <a:defRPr sz="4600">
                <a:latin typeface="Roboto Thin" pitchFamily="2" charset="0"/>
              </a:defRPr>
            </a:lvl3pPr>
            <a:lvl4pPr>
              <a:defRPr sz="4600">
                <a:latin typeface="Roboto Thin" pitchFamily="2" charset="0"/>
              </a:defRPr>
            </a:lvl4pPr>
            <a:lvl5pPr>
              <a:defRPr sz="4600">
                <a:latin typeface="Roboto Thin" pitchFamily="2" charset="0"/>
              </a:defRPr>
            </a:lvl5pPr>
            <a:lvl6pPr marL="4572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6pPr>
            <a:lvl7pPr marL="9144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7pPr>
            <a:lvl8pPr marL="13716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8pPr>
            <a:lvl9pPr marL="1828800" defTabSz="496888" fontAlgn="base">
              <a:spcBef>
                <a:spcPct val="0"/>
              </a:spcBef>
              <a:spcAft>
                <a:spcPct val="0"/>
              </a:spcAft>
              <a:defRPr sz="4600">
                <a:latin typeface="Roboto Thin" pitchFamily="2" charset="0"/>
              </a:defRPr>
            </a:lvl9pPr>
          </a:lstStyle>
          <a:p>
            <a:pPr algn="l"/>
            <a:r>
              <a:rPr lang="en-US" sz="1600" dirty="0">
                <a:solidFill>
                  <a:srgbClr val="F99F29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Adv. Mat.</a:t>
            </a:r>
          </a:p>
        </p:txBody>
      </p:sp>
      <p:cxnSp>
        <p:nvCxnSpPr>
          <p:cNvPr id="53" name="Straight Arrow Connector 68"/>
          <p:cNvCxnSpPr>
            <a:cxnSpLocks/>
          </p:cNvCxnSpPr>
          <p:nvPr/>
        </p:nvCxnSpPr>
        <p:spPr>
          <a:xfrm flipV="1">
            <a:off x="2939259" y="1527601"/>
            <a:ext cx="322680" cy="897860"/>
          </a:xfrm>
          <a:prstGeom prst="straightConnector1">
            <a:avLst/>
          </a:prstGeom>
          <a:ln>
            <a:solidFill>
              <a:srgbClr val="C9CA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egnaposto contenuto 5"/>
          <p:cNvSpPr txBox="1">
            <a:spLocks/>
          </p:cNvSpPr>
          <p:nvPr/>
        </p:nvSpPr>
        <p:spPr bwMode="auto">
          <a:xfrm>
            <a:off x="5479963" y="1573396"/>
            <a:ext cx="1684338" cy="136213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73315" indent="-373315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1pPr>
            <a:lvl2pPr marL="808850" indent="-311096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2pPr>
            <a:lvl3pPr marL="1244384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3pPr>
            <a:lvl4pPr marL="1742138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4pPr>
            <a:lvl5pPr marL="2239891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60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3</a:t>
            </a:r>
            <a:r>
              <a:rPr lang="en-US" altLang="it-IT" sz="13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en-US" altLang="it-IT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mln/€</a:t>
            </a:r>
          </a:p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2015 target</a:t>
            </a:r>
            <a:endParaRPr lang="en-US" altLang="it-IT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7" name="Segnaposto contenuto 5"/>
          <p:cNvSpPr txBox="1">
            <a:spLocks/>
          </p:cNvSpPr>
          <p:nvPr/>
        </p:nvSpPr>
        <p:spPr bwMode="auto">
          <a:xfrm>
            <a:off x="8929718" y="1573396"/>
            <a:ext cx="2467278" cy="136213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73315" indent="-373315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1pPr>
            <a:lvl2pPr marL="808850" indent="-311096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2pPr>
            <a:lvl3pPr marL="1244384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3pPr>
            <a:lvl4pPr marL="1742138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4pPr>
            <a:lvl5pPr marL="2239891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60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+16.7</a:t>
            </a:r>
            <a:r>
              <a:rPr lang="en-US" altLang="it-IT" sz="40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%</a:t>
            </a:r>
            <a:endParaRPr lang="en-US" altLang="it-IT" sz="4000" dirty="0">
              <a:solidFill>
                <a:schemeClr val="bg1"/>
              </a:solidFill>
              <a:latin typeface="Roboto Thin" pitchFamily="2" charset="0"/>
              <a:ea typeface="Roboto Thin" pitchFamily="2" charset="0"/>
            </a:endParaRPr>
          </a:p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On target</a:t>
            </a:r>
            <a:endParaRPr lang="en-US" altLang="it-IT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9" name="Segnaposto contenuto 5"/>
          <p:cNvSpPr txBox="1">
            <a:spLocks/>
          </p:cNvSpPr>
          <p:nvPr/>
        </p:nvSpPr>
        <p:spPr bwMode="auto">
          <a:xfrm>
            <a:off x="6952441" y="1572448"/>
            <a:ext cx="2026591" cy="12017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73315" indent="-373315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1pPr>
            <a:lvl2pPr marL="808850" indent="-311096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2pPr>
            <a:lvl3pPr marL="1244384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3pPr>
            <a:lvl4pPr marL="1742138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4pPr>
            <a:lvl5pPr marL="2239891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it-IT" sz="60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3.5</a:t>
            </a:r>
            <a:r>
              <a:rPr lang="en-US" altLang="it-IT" sz="13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en-US" altLang="it-IT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mln/€</a:t>
            </a:r>
          </a:p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2015e result</a:t>
            </a:r>
            <a:endParaRPr lang="en-US" altLang="it-IT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3" name="Segnaposto contenuto 5"/>
          <p:cNvSpPr txBox="1">
            <a:spLocks/>
          </p:cNvSpPr>
          <p:nvPr/>
        </p:nvSpPr>
        <p:spPr bwMode="auto">
          <a:xfrm>
            <a:off x="5776542" y="4894685"/>
            <a:ext cx="1684338" cy="136213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73315" indent="-373315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1pPr>
            <a:lvl2pPr marL="808850" indent="-311096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2pPr>
            <a:lvl3pPr marL="1244384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3pPr>
            <a:lvl4pPr marL="1742138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4pPr>
            <a:lvl5pPr marL="2239891" indent="-248877" algn="l" defTabSz="496888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kern="1200">
                <a:solidFill>
                  <a:schemeClr val="tx1"/>
                </a:solidFill>
                <a:latin typeface="+mn-lt"/>
                <a:ea typeface="Geneva" pitchFamily="124" charset="-128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60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20</a:t>
            </a:r>
            <a:r>
              <a:rPr lang="en-US" altLang="it-IT" sz="1300" dirty="0" smtClean="0">
                <a:solidFill>
                  <a:schemeClr val="bg1"/>
                </a:solidFill>
                <a:latin typeface="Roboto Thin" pitchFamily="2" charset="0"/>
                <a:ea typeface="Roboto Thin" pitchFamily="2" charset="0"/>
              </a:rPr>
              <a:t> </a:t>
            </a:r>
            <a:r>
              <a:rPr lang="en-US" altLang="it-IT" sz="1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mln/€</a:t>
            </a:r>
          </a:p>
          <a:p>
            <a:pPr marL="0" indent="0" algn="ctr" eaLnBrk="1" hangingPunct="1">
              <a:spcBef>
                <a:spcPts val="0"/>
              </a:spcBef>
              <a:buFont typeface="Lucida Grande"/>
              <a:buNone/>
              <a:defRPr/>
            </a:pPr>
            <a:r>
              <a:rPr lang="en-US" altLang="it-IT" sz="1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2018e target</a:t>
            </a:r>
            <a:endParaRPr lang="en-US" altLang="it-IT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5862182" y="3164703"/>
            <a:ext cx="5467326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Our successful entry into </a:t>
            </a:r>
            <a:r>
              <a:rPr lang="en-US" sz="20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the </a:t>
            </a:r>
            <a:r>
              <a:rPr lang="en-US" sz="20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plastic &amp; advanced materials sector confirms our </a:t>
            </a:r>
            <a:r>
              <a:rPr lang="en-US" sz="2000" spc="-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capability to diversif</a:t>
            </a:r>
            <a:r>
              <a:rPr lang="en-US" sz="20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y into new sectors </a:t>
            </a:r>
            <a:r>
              <a:rPr lang="en-US" sz="2000" spc="-4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through </a:t>
            </a:r>
            <a:r>
              <a:rPr lang="en-US" sz="20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our innovative </a:t>
            </a:r>
            <a:r>
              <a:rPr lang="en-US" sz="2000" spc="-40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M</a:t>
            </a:r>
            <a:r>
              <a:rPr lang="en-US" sz="2000" spc="-40" dirty="0" err="1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echatronics</a:t>
            </a:r>
            <a:r>
              <a:rPr lang="en-US" sz="2000" spc="-4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 </a:t>
            </a:r>
            <a:r>
              <a:rPr lang="en-US" sz="2000" spc="-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Division </a:t>
            </a:r>
            <a:r>
              <a:rPr lang="en-US" sz="2000" spc="-40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and our </a:t>
            </a:r>
            <a:r>
              <a:rPr lang="en-US" sz="2000" spc="-4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consolidated expertise</a:t>
            </a:r>
            <a:r>
              <a:rPr lang="en-US" sz="2000" spc="-4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 Unicode MS"/>
              </a:rPr>
              <a:t>.</a:t>
            </a:r>
          </a:p>
        </p:txBody>
      </p:sp>
      <p:pic>
        <p:nvPicPr>
          <p:cNvPr id="36" name="Segnaposto contenut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7513"/>
            <a:ext cx="1755503" cy="160338"/>
          </a:xfrm>
          <a:prstGeom prst="rect">
            <a:avLst/>
          </a:prstGeom>
        </p:spPr>
      </p:pic>
      <p:sp>
        <p:nvSpPr>
          <p:cNvPr id="38" name="Rectangle 5"/>
          <p:cNvSpPr/>
          <p:nvPr/>
        </p:nvSpPr>
        <p:spPr>
          <a:xfrm>
            <a:off x="806203" y="5239674"/>
            <a:ext cx="1346060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n-US" sz="1100" spc="-4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 Unicode MS"/>
              </a:rPr>
              <a:t>*Advanced materials</a:t>
            </a:r>
          </a:p>
          <a:p>
            <a:pPr marL="184150" indent="-171450">
              <a:buBlip>
                <a:blip r:embed="rId6"/>
              </a:buBlip>
            </a:pPr>
            <a:r>
              <a:rPr lang="en-US" sz="11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Carbon Fiber</a:t>
            </a:r>
          </a:p>
          <a:p>
            <a:pPr marL="184150" indent="-171450">
              <a:buBlip>
                <a:blip r:embed="rId6"/>
              </a:buBlip>
            </a:pPr>
            <a:r>
              <a:rPr lang="en-US" sz="11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Foam</a:t>
            </a:r>
          </a:p>
          <a:p>
            <a:pPr marL="184150" indent="-171450">
              <a:buBlip>
                <a:blip r:embed="rId6"/>
              </a:buBlip>
            </a:pPr>
            <a:r>
              <a:rPr lang="en-US" sz="11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Composite</a:t>
            </a:r>
          </a:p>
          <a:p>
            <a:pPr marL="184150" indent="-171450">
              <a:buBlip>
                <a:blip r:embed="rId6"/>
              </a:buBlip>
            </a:pPr>
            <a:r>
              <a:rPr lang="en-US" sz="11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Aluminum</a:t>
            </a:r>
          </a:p>
          <a:p>
            <a:pPr marL="184150" indent="-171450">
              <a:buBlip>
                <a:blip r:embed="rId6"/>
              </a:buBlip>
            </a:pPr>
            <a:r>
              <a:rPr lang="en-US" sz="1100" spc="-4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Arial Unicode MS"/>
              </a:rPr>
              <a:t>Titanium</a:t>
            </a:r>
          </a:p>
          <a:p>
            <a:pPr marL="12700">
              <a:spcBef>
                <a:spcPts val="1400"/>
              </a:spcBef>
              <a:buFont typeface="Arial" charset="0"/>
              <a:buChar char="•"/>
            </a:pPr>
            <a:endParaRPr lang="en-US" sz="1100" spc="-40" dirty="0" smtClean="0">
              <a:solidFill>
                <a:srgbClr val="6D6E71"/>
              </a:solidFill>
              <a:latin typeface="Roboto Light" pitchFamily="2" charset="0"/>
              <a:ea typeface="Roboto Light" pitchFamily="2" charset="0"/>
              <a:cs typeface="Arial Unicode MS"/>
            </a:endParaRPr>
          </a:p>
        </p:txBody>
      </p:sp>
      <p:sp>
        <p:nvSpPr>
          <p:cNvPr id="32" name="CasellaDiTesto 31"/>
          <p:cNvSpPr txBox="1"/>
          <p:nvPr/>
        </p:nvSpPr>
        <p:spPr>
          <a:xfrm rot="1984010">
            <a:off x="-966313" y="2786900"/>
            <a:ext cx="842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chemeClr val="tx1">
                    <a:lumMod val="75000"/>
                    <a:lumOff val="25000"/>
                    <a:alpha val="62000"/>
                  </a:schemeClr>
                </a:solidFill>
              </a:rPr>
              <a:t>Business </a:t>
            </a:r>
            <a:r>
              <a:rPr lang="it-IT" sz="5400" dirty="0" err="1" smtClean="0">
                <a:solidFill>
                  <a:schemeClr val="tx1">
                    <a:lumMod val="75000"/>
                    <a:lumOff val="25000"/>
                    <a:alpha val="62000"/>
                  </a:schemeClr>
                </a:solidFill>
              </a:rPr>
              <a:t>plan</a:t>
            </a:r>
            <a:r>
              <a:rPr lang="it-IT" sz="5400" dirty="0" smtClean="0">
                <a:solidFill>
                  <a:schemeClr val="tx1">
                    <a:lumMod val="75000"/>
                    <a:lumOff val="25000"/>
                    <a:alpha val="62000"/>
                  </a:schemeClr>
                </a:solidFill>
              </a:rPr>
              <a:t> </a:t>
            </a:r>
            <a:r>
              <a:rPr lang="it-IT" sz="5400" dirty="0" err="1" smtClean="0">
                <a:solidFill>
                  <a:schemeClr val="tx1">
                    <a:lumMod val="75000"/>
                    <a:lumOff val="25000"/>
                    <a:alpha val="62000"/>
                  </a:schemeClr>
                </a:solidFill>
              </a:rPr>
              <a:t>remind</a:t>
            </a:r>
            <a:endParaRPr lang="it-IT" sz="5400" dirty="0">
              <a:solidFill>
                <a:schemeClr val="tx1">
                  <a:lumMod val="75000"/>
                  <a:lumOff val="25000"/>
                  <a:alpha val="62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950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4683954"/>
              </p:ext>
            </p:extLst>
          </p:nvPr>
        </p:nvGraphicFramePr>
        <p:xfrm>
          <a:off x="4595208" y="1611084"/>
          <a:ext cx="4737813" cy="22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85972" y="1300284"/>
            <a:ext cx="3606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79229"/>
            <a:r>
              <a:rPr lang="it-I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€/</a:t>
            </a:r>
            <a:r>
              <a:rPr lang="it-IT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</a:t>
            </a:r>
            <a:endPara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22016" y="2457741"/>
            <a:ext cx="438097" cy="459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09024" y="4378793"/>
            <a:ext cx="639222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60056" y="2323691"/>
            <a:ext cx="3971173" cy="13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Bi.Fin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s.r.l  (</a:t>
            </a:r>
            <a:r>
              <a:rPr lang="it-IT" dirty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Selci family</a:t>
            </a:r>
            <a:r>
              <a:rPr lang="it-IT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free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float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it-IT" dirty="0">
              <a:solidFill>
                <a:srgbClr val="6D6E71"/>
              </a:solidFill>
              <a:cs typeface="Arial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0" y="6452982"/>
            <a:ext cx="4273121" cy="274192"/>
          </a:xfrm>
          <a:prstGeom prst="rect">
            <a:avLst/>
          </a:prstGeom>
          <a:noFill/>
        </p:spPr>
        <p:txBody>
          <a:bodyPr wrap="square" lIns="134380" tIns="67190" rIns="134380" bIns="67190" rtlCol="0">
            <a:spAutoFit/>
          </a:bodyPr>
          <a:lstStyle/>
          <a:p>
            <a:r>
              <a:rPr lang="it-IT" sz="9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Source:</a:t>
            </a:r>
            <a:r>
              <a:rPr lang="it-IT" sz="9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Bloomberg</a:t>
            </a:r>
            <a:endParaRPr lang="it-IT" sz="9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Segnaposto numero diapositiva 1"/>
          <p:cNvSpPr txBox="1">
            <a:spLocks/>
          </p:cNvSpPr>
          <p:nvPr/>
        </p:nvSpPr>
        <p:spPr>
          <a:xfrm>
            <a:off x="834740" y="61352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6D6E7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547029" y="338025"/>
            <a:ext cx="2060771" cy="29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1418048" y="5787079"/>
            <a:ext cx="773952" cy="766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rettangolo 20"/>
          <p:cNvSpPr/>
          <p:nvPr/>
        </p:nvSpPr>
        <p:spPr>
          <a:xfrm rot="10800000" flipV="1">
            <a:off x="11000408" y="6010531"/>
            <a:ext cx="1156638" cy="814811"/>
          </a:xfrm>
          <a:prstGeom prst="rtTriangle">
            <a:avLst/>
          </a:prstGeom>
          <a:solidFill>
            <a:srgbClr val="BDB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rettangolo 22"/>
          <p:cNvSpPr/>
          <p:nvPr/>
        </p:nvSpPr>
        <p:spPr>
          <a:xfrm flipV="1">
            <a:off x="11029334" y="6020302"/>
            <a:ext cx="1158934" cy="8304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rettangolo 23"/>
          <p:cNvSpPr/>
          <p:nvPr/>
        </p:nvSpPr>
        <p:spPr>
          <a:xfrm flipV="1">
            <a:off x="10790409" y="5888272"/>
            <a:ext cx="1402597" cy="10050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rettangolo 24"/>
          <p:cNvSpPr/>
          <p:nvPr/>
        </p:nvSpPr>
        <p:spPr>
          <a:xfrm flipV="1">
            <a:off x="10801295" y="5875056"/>
            <a:ext cx="1375520" cy="9395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48343" y="865188"/>
            <a:ext cx="11691257" cy="9518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6D6E71"/>
                </a:solidFill>
              </a:rPr>
              <a:t>Shareholders breakdown by ownership/ main geographical areas </a:t>
            </a:r>
            <a:r>
              <a:rPr lang="en-US" sz="36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en-US" sz="36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BED1FB0-A4AB-4071-952F-3E9D07241C93}" type="slidenum">
              <a:rPr lang="it-IT" altLang="en-US" smtClean="0"/>
              <a:pPr>
                <a:defRPr/>
              </a:pPr>
              <a:t>21</a:t>
            </a:fld>
            <a:endParaRPr lang="it-IT" altLang="en-US"/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351584" y="3110881"/>
            <a:ext cx="438097" cy="4595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130749" tIns="65374" rIns="130749" bIns="65374" anchor="ctr"/>
          <a:lstStyle/>
          <a:p>
            <a:pPr defTabSz="642506">
              <a:spcBef>
                <a:spcPct val="75000"/>
              </a:spcBef>
              <a:buClr>
                <a:srgbClr val="000000"/>
              </a:buClr>
              <a:buSzPct val="45000"/>
            </a:pP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744666" y="4854629"/>
            <a:ext cx="1248833" cy="7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749" tIns="65374" rIns="130749" bIns="65374">
            <a:spAutoFit/>
          </a:bodyPr>
          <a:lstStyle/>
          <a:p>
            <a:pPr algn="ctr" defTabSz="642506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</a:pPr>
            <a:r>
              <a:rPr lang="it-IT" sz="4000" dirty="0">
                <a:solidFill>
                  <a:schemeClr val="bg2">
                    <a:lumMod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%</a:t>
            </a:r>
          </a:p>
        </p:txBody>
      </p:sp>
      <p:graphicFrame>
        <p:nvGraphicFramePr>
          <p:cNvPr id="32" name="Grafico 31"/>
          <p:cNvGraphicFramePr/>
          <p:nvPr>
            <p:extLst>
              <p:ext uri="{D42A27DB-BD31-4B8C-83A1-F6EECF244321}">
                <p14:modId xmlns="" xmlns:p14="http://schemas.microsoft.com/office/powerpoint/2010/main" val="936049258"/>
              </p:ext>
            </p:extLst>
          </p:nvPr>
        </p:nvGraphicFramePr>
        <p:xfrm>
          <a:off x="5104689" y="3613026"/>
          <a:ext cx="4313783" cy="32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Grafico 32"/>
          <p:cNvGraphicFramePr/>
          <p:nvPr>
            <p:extLst>
              <p:ext uri="{D42A27DB-BD31-4B8C-83A1-F6EECF244321}">
                <p14:modId xmlns="" xmlns:p14="http://schemas.microsoft.com/office/powerpoint/2010/main" val="936049258"/>
              </p:ext>
            </p:extLst>
          </p:nvPr>
        </p:nvGraphicFramePr>
        <p:xfrm>
          <a:off x="5115574" y="1239940"/>
          <a:ext cx="4313783" cy="32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396967" y="5482594"/>
            <a:ext cx="3971173" cy="26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sz="1100" i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Italy </a:t>
            </a:r>
            <a:r>
              <a:rPr lang="it-IT" sz="1100" i="1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</a:t>
            </a:r>
            <a:r>
              <a:rPr lang="it-IT" sz="1100" i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100" i="1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including</a:t>
            </a:r>
            <a:r>
              <a:rPr lang="it-IT" sz="1100" i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the Selci family </a:t>
            </a:r>
            <a:r>
              <a:rPr lang="it-IT" sz="1100" i="1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percentage</a:t>
            </a:r>
            <a:r>
              <a:rPr lang="it-IT" sz="1100" i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(51%)</a:t>
            </a:r>
            <a:endParaRPr lang="it-IT" sz="1100" i="1" dirty="0">
              <a:solidFill>
                <a:srgbClr val="6D6E71"/>
              </a:solidFill>
              <a:cs typeface="Arial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8394999" y="2512446"/>
            <a:ext cx="3971173" cy="2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Biesse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B.o.D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Giancarlo Selci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Stefano Porcellini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Alessandra </a:t>
            </a: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Parpajola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Cesare Tinti</a:t>
            </a: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Salvatore Giordano 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indipendent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Elisabetta Righini 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it-IT" sz="1400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indipendent</a:t>
            </a:r>
            <a:r>
              <a:rPr 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it-IT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endParaRPr lang="it-IT" dirty="0">
              <a:solidFill>
                <a:srgbClr val="6D6E71"/>
              </a:solidFill>
              <a:cs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7457" y="3994431"/>
            <a:ext cx="5497286" cy="3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688" tIns="64345" rIns="128688" bIns="64345" anchor="ctr" anchorCtr="1">
            <a:spAutoFit/>
          </a:bodyPr>
          <a:lstStyle/>
          <a:p>
            <a:pPr defTabSz="642506">
              <a:lnSpc>
                <a:spcPct val="74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</a:t>
            </a:r>
            <a:r>
              <a:rPr lang="it-IT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per Consob statement </a:t>
            </a:r>
            <a:r>
              <a:rPr lang="it-IT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 </a:t>
            </a:r>
            <a:r>
              <a:rPr lang="it-IT" b="1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investor</a:t>
            </a:r>
            <a:r>
              <a:rPr lang="it-IT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b="1" dirty="0" err="1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officially</a:t>
            </a:r>
            <a:r>
              <a:rPr lang="it-IT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&gt; 2%</a:t>
            </a:r>
            <a:endParaRPr lang="it-IT" b="1" dirty="0">
              <a:solidFill>
                <a:srgbClr val="6D6E7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048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ggetto 2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580610" name="Diapositiva think-cell" r:id="rId4" imgW="216" imgH="216" progId="TCLayout.ActiveDocument.1">
              <p:embed/>
            </p:oleObj>
          </a:graphicData>
        </a:graphic>
      </p:graphicFrame>
      <p:sp>
        <p:nvSpPr>
          <p:cNvPr id="6" name="Segnaposto numero diapositiva 1"/>
          <p:cNvSpPr txBox="1">
            <a:spLocks/>
          </p:cNvSpPr>
          <p:nvPr/>
        </p:nvSpPr>
        <p:spPr>
          <a:xfrm>
            <a:off x="9800940" y="616062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6D6E71"/>
                </a:solidFill>
              </a:rPr>
              <a:t>29</a:t>
            </a:r>
          </a:p>
          <a:p>
            <a:pPr algn="ctr"/>
            <a:endParaRPr lang="en-US" dirty="0">
              <a:solidFill>
                <a:srgbClr val="6D6E7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8770" y="865189"/>
            <a:ext cx="10061200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</a:rPr>
              <a:t>R.O.E. tree </a:t>
            </a:r>
            <a:r>
              <a:rPr lang="en-US" sz="1600" dirty="0" smtClean="0">
                <a:solidFill>
                  <a:srgbClr val="6D6E71"/>
                </a:solidFill>
              </a:rPr>
              <a:t>(simplified)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>
          <a:xfrm>
            <a:off x="8407400" y="6356350"/>
            <a:ext cx="2743200" cy="365125"/>
          </a:xfrm>
        </p:spPr>
        <p:txBody>
          <a:bodyPr/>
          <a:lstStyle/>
          <a:p>
            <a:fld id="{27B15C8E-8325-4EA0-8D60-197EA95E9C0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2" name="Diagramma 21"/>
          <p:cNvGraphicFramePr/>
          <p:nvPr/>
        </p:nvGraphicFramePr>
        <p:xfrm>
          <a:off x="2090056" y="1251857"/>
          <a:ext cx="7815944" cy="488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8" name="Connettore 1 27"/>
          <p:cNvCxnSpPr/>
          <p:nvPr/>
        </p:nvCxnSpPr>
        <p:spPr>
          <a:xfrm>
            <a:off x="4452258" y="4103915"/>
            <a:ext cx="0" cy="2612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7435018" y="4114797"/>
            <a:ext cx="0" cy="2612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452254" y="5856557"/>
            <a:ext cx="0" cy="2612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452258" y="4093029"/>
            <a:ext cx="0" cy="2612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435018" y="5867443"/>
            <a:ext cx="0" cy="26125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932750" y="2362151"/>
            <a:ext cx="0" cy="261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424047" y="1578424"/>
            <a:ext cx="1317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</a:rPr>
              <a:t>Net profit/</a:t>
            </a:r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Equity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817451" y="3385496"/>
            <a:ext cx="165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</a:rPr>
              <a:t>Operative profit/</a:t>
            </a:r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Asset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850105" y="5203454"/>
            <a:ext cx="165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Sales</a:t>
            </a:r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Asset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35469" y="3396378"/>
            <a:ext cx="165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Asset</a:t>
            </a:r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Equity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632687" y="5236112"/>
            <a:ext cx="165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2">
                    <a:lumMod val="75000"/>
                  </a:schemeClr>
                </a:solidFill>
              </a:rPr>
              <a:t>Operative profit/</a:t>
            </a:r>
            <a:r>
              <a:rPr lang="it-IT" sz="1100" dirty="0" err="1" smtClean="0">
                <a:solidFill>
                  <a:schemeClr val="bg2">
                    <a:lumMod val="75000"/>
                  </a:schemeClr>
                </a:solidFill>
              </a:rPr>
              <a:t>Sales</a:t>
            </a:r>
            <a:endParaRPr lang="it-IT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9950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/>
          <p:cNvGraphicFramePr>
            <a:graphicFrameLocks noChangeAspect="1"/>
          </p:cNvGraphicFramePr>
          <p:nvPr>
            <p:extLst/>
          </p:nvPr>
        </p:nvGraphicFramePr>
        <p:xfrm>
          <a:off x="1251205" y="1441"/>
          <a:ext cx="1439" cy="1439"/>
        </p:xfrm>
        <a:graphic>
          <a:graphicData uri="http://schemas.openxmlformats.org/presentationml/2006/ole">
            <p:oleObj spid="_x0000_s413715" name="Diapositiva think-cell" r:id="rId4" imgW="360" imgH="360" progId="TCLayout.ActiveDocument.1">
              <p:embed/>
            </p:oleObj>
          </a:graphicData>
        </a:graphic>
      </p:graphicFrame>
      <p:graphicFrame>
        <p:nvGraphicFramePr>
          <p:cNvPr id="38" name="Segnaposto contenuto 9">
            <a:hlinkClick r:id="rId5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3979627"/>
              </p:ext>
            </p:extLst>
          </p:nvPr>
        </p:nvGraphicFramePr>
        <p:xfrm>
          <a:off x="163288" y="1197429"/>
          <a:ext cx="11234054" cy="5399315"/>
        </p:xfrm>
        <a:graphic>
          <a:graphicData uri="http://schemas.openxmlformats.org/drawingml/2006/table">
            <a:tbl>
              <a:tblPr>
                <a:effectLst/>
                <a:tableStyleId>{073A0DAA-6AF3-43AB-8588-CEC1D06C72B9}</a:tableStyleId>
              </a:tblPr>
              <a:tblGrid>
                <a:gridCol w="2363262"/>
                <a:gridCol w="1267256"/>
                <a:gridCol w="1267256"/>
                <a:gridCol w="1267256"/>
                <a:gridCol w="1267256"/>
                <a:gridCol w="1267256"/>
                <a:gridCol w="1267256"/>
                <a:gridCol w="1267256"/>
              </a:tblGrid>
              <a:tr h="579246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€/</a:t>
                      </a:r>
                      <a:r>
                        <a:rPr lang="it-IT" sz="1400" b="0" dirty="0" err="1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mln</a:t>
                      </a:r>
                      <a:endParaRPr lang="it-IT" sz="1400" b="0" dirty="0" smtClean="0">
                        <a:solidFill>
                          <a:srgbClr val="6D6E7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2013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2014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FY 2015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2015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9m 2016</a:t>
                      </a:r>
                      <a:endParaRPr lang="it-IT" sz="18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kern="1200" dirty="0" smtClean="0">
                          <a:solidFill>
                            <a:srgbClr val="6D6E7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IH 2016</a:t>
                      </a: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1" kern="1200" dirty="0" smtClean="0">
                        <a:solidFill>
                          <a:srgbClr val="6D6E7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159">
                <a:tc>
                  <a:txBody>
                    <a:bodyPr/>
                    <a:lstStyle/>
                    <a:p>
                      <a:pPr algn="ctr" defTabSz="650875"/>
                      <a:r>
                        <a:rPr lang="en-GB" sz="140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Net sales</a:t>
                      </a:r>
                    </a:p>
                    <a:p>
                      <a:pPr algn="ctr" defTabSz="650875"/>
                      <a:r>
                        <a:rPr lang="en-GB" sz="1050" b="0" i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Arial" pitchFamily="34" charset="0"/>
                        </a:rPr>
                        <a:t>year -1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378.4</a:t>
                      </a:r>
                    </a:p>
                    <a:p>
                      <a:pPr algn="ctr" fontAlgn="ctr"/>
                      <a:r>
                        <a:rPr lang="it-IT" sz="16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-1.2%</a:t>
                      </a:r>
                      <a:endParaRPr lang="it-IT" sz="1600" b="0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427.1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+12.9%</a:t>
                      </a:r>
                      <a:endParaRPr lang="it-IT" sz="1600" b="0" i="0" u="none" strike="noStrike" kern="1200" dirty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519.1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+21.5%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365,1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436.4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+19,5%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283.4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+15.4%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50" b="1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6601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Value</a:t>
                      </a:r>
                      <a:r>
                        <a:rPr lang="it-IT" sz="1400" b="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added 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143.5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37.9%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169.1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39.6%</a:t>
                      </a: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212.4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40.9%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150,7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41,3%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177,9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40,8%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116.4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800" b="1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41.1%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6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Labour</a:t>
                      </a:r>
                      <a:r>
                        <a:rPr lang="it-IT" sz="14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cost</a:t>
                      </a:r>
                      <a:endParaRPr lang="it-IT" sz="14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  <a:p>
                      <a:pPr marL="0" algn="ctr" defTabSz="914400" rtl="0" eaLnBrk="1" latinLnBrk="0" hangingPunct="1"/>
                      <a:endParaRPr lang="it-IT" sz="1400" b="0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97935" marR="97935" marT="97935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112.7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29.8%</a:t>
                      </a: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128.2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30.0%</a:t>
                      </a:r>
                    </a:p>
                  </a:txBody>
                  <a:tcPr marL="97935" marR="97935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148.2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1" i="0" u="none" strike="noStrike" kern="1200" dirty="0" smtClean="0">
                          <a:solidFill>
                            <a:srgbClr val="6D6E7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28.6%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107,5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29,5%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127,1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29,1%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700" b="0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85.9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800" b="1" i="0" u="none" strike="noStrike" kern="1200" dirty="0" smtClean="0">
                          <a:solidFill>
                            <a:srgbClr val="6D6E71"/>
                          </a:solidFill>
                          <a:latin typeface="Roboto Medium" pitchFamily="2" charset="0"/>
                          <a:ea typeface="Roboto Medium" pitchFamily="2" charset="0"/>
                          <a:cs typeface="Roboto Medium" pitchFamily="2" charset="0"/>
                        </a:rPr>
                        <a:t>30.3%</a:t>
                      </a: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08000" marR="108000" marT="18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419"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EBITDA</a:t>
                      </a:r>
                    </a:p>
                    <a:p>
                      <a:pPr algn="ctr"/>
                      <a:r>
                        <a:rPr lang="it-IT" sz="14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30.9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8.2%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40.9</a:t>
                      </a:r>
                    </a:p>
                    <a:p>
                      <a:pPr algn="ctr"/>
                      <a:r>
                        <a:rPr lang="it-IT" sz="1600" b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9.6%</a:t>
                      </a:r>
                    </a:p>
                  </a:txBody>
                  <a:tcPr marL="97935" marR="97935" marT="108000" marB="9793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64.1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12.4%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43,2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11,8%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50,8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11,6%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30.4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800" b="1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10.7%</a:t>
                      </a:r>
                    </a:p>
                  </a:txBody>
                  <a:tcPr marL="108000" marR="108000" marT="108000" marB="10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677">
                <a:tc>
                  <a:txBody>
                    <a:bodyPr/>
                    <a:lstStyle/>
                    <a:p>
                      <a:pPr marL="0" algn="ctr" defTabSz="982663" rtl="0" eaLnBrk="1" fontAlgn="ctr" latinLnBrk="0" hangingPunct="1"/>
                      <a:r>
                        <a:rPr lang="it-IT" sz="1400" b="0" i="0" u="none" strike="noStrike" kern="120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EBIT*</a:t>
                      </a:r>
                      <a:endParaRPr lang="it-IT" sz="14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algn="ctr" defTabSz="554038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18.1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4.8%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26.5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6.2%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43.8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8.4%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29,7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8,1%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36,9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8,5%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20.9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800" b="1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7.4%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677">
                <a:tc>
                  <a:txBody>
                    <a:bodyPr/>
                    <a:lstStyle/>
                    <a:p>
                      <a:pPr marL="0" algn="ctr" defTabSz="554038" rtl="0" eaLnBrk="1" fontAlgn="ctr" latinLnBrk="0" hangingPunct="1"/>
                      <a:r>
                        <a:rPr lang="it-IT" sz="14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Net</a:t>
                      </a:r>
                      <a:r>
                        <a:rPr lang="it-IT" sz="1400" b="0" i="0" u="none" strike="noStrike" kern="120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</a:t>
                      </a:r>
                      <a:r>
                        <a:rPr lang="it-IT" sz="1400" b="0" i="0" u="none" strike="noStrike" kern="1200" baseline="0" dirty="0" err="1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Result</a:t>
                      </a:r>
                      <a:endParaRPr lang="it-IT" sz="1400" b="0" i="0" u="none" strike="noStrike" kern="1200" baseline="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algn="ctr" defTabSz="554038" rtl="0" eaLnBrk="1" fontAlgn="ctr" latinLnBrk="0" hangingPunct="1"/>
                      <a:r>
                        <a:rPr lang="it-IT" sz="1400" b="0" i="0" u="none" strike="noStrike" kern="1200" baseline="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%</a:t>
                      </a:r>
                      <a:endParaRPr lang="it-IT" sz="14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4.3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1.1%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13.8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3.2%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21.1</a:t>
                      </a:r>
                      <a:endParaRPr lang="it-IT" sz="1600" b="0" i="0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marL="0" algn="ctr" defTabSz="497754" rtl="0" eaLnBrk="1" fontAlgn="ctr" latinLnBrk="0" hangingPunct="1"/>
                      <a:r>
                        <a:rPr lang="it-IT" sz="16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4.1%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14,9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4,1%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20,9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18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4,8%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11.9</a:t>
                      </a:r>
                    </a:p>
                    <a:p>
                      <a:pPr marL="0" algn="ctr" defTabSz="497754" rtl="0" eaLnBrk="1" fontAlgn="ctr" latinLnBrk="0" hangingPunct="1"/>
                      <a:r>
                        <a:rPr lang="it-IT" sz="800" b="1" i="0" u="none" strike="noStrike" kern="1200" dirty="0" smtClean="0">
                          <a:solidFill>
                            <a:srgbClr val="6D6E7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4.2%</a:t>
                      </a: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97754" rtl="0" eaLnBrk="1" fontAlgn="ctr" latinLnBrk="0" hangingPunct="1"/>
                      <a:endParaRPr lang="it-IT" sz="1000" b="0" i="1" u="none" strike="noStrike" kern="1200" dirty="0" smtClean="0">
                        <a:solidFill>
                          <a:srgbClr val="6D6E7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0" marR="0" marT="14400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ttangolo 32"/>
          <p:cNvSpPr/>
          <p:nvPr/>
        </p:nvSpPr>
        <p:spPr>
          <a:xfrm>
            <a:off x="6270166" y="1175657"/>
            <a:ext cx="2579920" cy="5366656"/>
          </a:xfrm>
          <a:prstGeom prst="rect">
            <a:avLst/>
          </a:prstGeom>
          <a:solidFill>
            <a:srgbClr val="1DA789">
              <a:alpha val="10196"/>
            </a:srgbClr>
          </a:solidFill>
          <a:ln w="28575">
            <a:solidFill>
              <a:srgbClr val="1DA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8770" y="392906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Extract of the P&amp;L – 9M 2016</a:t>
            </a:r>
            <a:endParaRPr lang="en-US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23661" y="6519446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2">
                    <a:lumMod val="50000"/>
                  </a:schemeClr>
                </a:solidFill>
              </a:rPr>
              <a:t>tax</a:t>
            </a:r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</a:rPr>
              <a:t> rate       43,8%                           41.5%</a:t>
            </a:r>
            <a:endParaRPr lang="it-IT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7714" y="6433457"/>
            <a:ext cx="2982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*before</a:t>
            </a:r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non </a:t>
            </a:r>
            <a:r>
              <a:rPr lang="it-IT" sz="1200" dirty="0" err="1" smtClean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recurring</a:t>
            </a:r>
            <a:r>
              <a:rPr lang="it-IT" sz="1200" dirty="0" smtClean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</a:t>
            </a:r>
            <a:r>
              <a:rPr lang="it-IT" sz="1200" dirty="0" err="1" smtClean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items</a:t>
            </a:r>
            <a:endParaRPr lang="it-IT" sz="1200" dirty="0">
              <a:solidFill>
                <a:schemeClr val="bg2">
                  <a:lumMod val="50000"/>
                </a:schemeClr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829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3026" name="Diapositiva think-cell" r:id="rId4" imgW="360" imgH="360" progId="TCLayout.ActiveDocument.1">
              <p:embed/>
            </p:oleObj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990644" y="710814"/>
            <a:ext cx="6629355" cy="740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Net Sales trend – 9 months</a:t>
            </a:r>
            <a:endParaRPr lang="en-US" sz="40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0549370"/>
              </p:ext>
            </p:extLst>
          </p:nvPr>
        </p:nvGraphicFramePr>
        <p:xfrm>
          <a:off x="957029" y="1304651"/>
          <a:ext cx="10227548" cy="49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bject 11"/>
          <p:cNvSpPr txBox="1">
            <a:spLocks noChangeArrowheads="1"/>
          </p:cNvSpPr>
          <p:nvPr/>
        </p:nvSpPr>
        <p:spPr bwMode="auto">
          <a:xfrm rot="16200000">
            <a:off x="373574" y="3659628"/>
            <a:ext cx="67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>
            <a:spAutoFit/>
          </a:bodyPr>
          <a:lstStyle>
            <a:lvl1pPr marL="12700" indent="206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2700" algn="r"/>
            <a:r>
              <a:rPr lang="en-US" alt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€/mln</a:t>
            </a:r>
          </a:p>
        </p:txBody>
      </p:sp>
      <p:sp>
        <p:nvSpPr>
          <p:cNvPr id="49" name="Rectangle 21"/>
          <p:cNvSpPr/>
          <p:nvPr/>
        </p:nvSpPr>
        <p:spPr>
          <a:xfrm>
            <a:off x="1419396" y="628362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903514" y="6279848"/>
            <a:ext cx="84908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2009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2304943" y="627984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2010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CasellaDiTesto 17"/>
          <p:cNvSpPr txBox="1"/>
          <p:nvPr/>
        </p:nvSpPr>
        <p:spPr>
          <a:xfrm>
            <a:off x="3671858" y="627735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9M2011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CasellaDiTesto 17"/>
          <p:cNvSpPr txBox="1"/>
          <p:nvPr/>
        </p:nvSpPr>
        <p:spPr>
          <a:xfrm>
            <a:off x="4952050" y="627736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2012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CasellaDiTesto 17"/>
          <p:cNvSpPr txBox="1"/>
          <p:nvPr/>
        </p:nvSpPr>
        <p:spPr>
          <a:xfrm>
            <a:off x="6222698" y="627735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2013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CasellaDiTesto 17"/>
          <p:cNvSpPr txBox="1"/>
          <p:nvPr/>
        </p:nvSpPr>
        <p:spPr>
          <a:xfrm>
            <a:off x="7517092" y="627984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2014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CasellaDiTesto 17"/>
          <p:cNvSpPr txBox="1"/>
          <p:nvPr/>
        </p:nvSpPr>
        <p:spPr>
          <a:xfrm>
            <a:off x="8953993" y="628688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CasellaDiTesto 17"/>
          <p:cNvSpPr txBox="1"/>
          <p:nvPr/>
        </p:nvSpPr>
        <p:spPr>
          <a:xfrm>
            <a:off x="10287000" y="6230478"/>
            <a:ext cx="1012371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2016</a:t>
            </a:r>
            <a:endParaRPr lang="en-US" sz="1600" b="1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2" name="Rectangle 21"/>
          <p:cNvSpPr/>
          <p:nvPr/>
        </p:nvSpPr>
        <p:spPr>
          <a:xfrm>
            <a:off x="2094296" y="588977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/>
          </a:p>
        </p:txBody>
      </p:sp>
      <p:sp>
        <p:nvSpPr>
          <p:cNvPr id="73" name="CasellaDiTesto 17"/>
          <p:cNvSpPr txBox="1"/>
          <p:nvPr/>
        </p:nvSpPr>
        <p:spPr>
          <a:xfrm>
            <a:off x="1613060" y="5885998"/>
            <a:ext cx="845134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2009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CasellaDiTesto 17"/>
          <p:cNvSpPr txBox="1"/>
          <p:nvPr/>
        </p:nvSpPr>
        <p:spPr>
          <a:xfrm>
            <a:off x="3003593" y="588599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5" name="CasellaDiTesto 17"/>
          <p:cNvSpPr txBox="1"/>
          <p:nvPr/>
        </p:nvSpPr>
        <p:spPr>
          <a:xfrm>
            <a:off x="4346758" y="588350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6" name="CasellaDiTesto 17"/>
          <p:cNvSpPr txBox="1"/>
          <p:nvPr/>
        </p:nvSpPr>
        <p:spPr>
          <a:xfrm>
            <a:off x="5626950" y="588351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7" name="CasellaDiTesto 17"/>
          <p:cNvSpPr txBox="1"/>
          <p:nvPr/>
        </p:nvSpPr>
        <p:spPr>
          <a:xfrm>
            <a:off x="6897598" y="588350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CasellaDiTesto 17"/>
          <p:cNvSpPr txBox="1"/>
          <p:nvPr/>
        </p:nvSpPr>
        <p:spPr>
          <a:xfrm>
            <a:off x="8191992" y="588599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9" name="CasellaDiTesto 17"/>
          <p:cNvSpPr txBox="1"/>
          <p:nvPr/>
        </p:nvSpPr>
        <p:spPr>
          <a:xfrm>
            <a:off x="9628893" y="589303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11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1"/>
          <p:cNvSpPr txBox="1">
            <a:spLocks/>
          </p:cNvSpPr>
          <p:nvPr/>
        </p:nvSpPr>
        <p:spPr>
          <a:xfrm>
            <a:off x="813822" y="255572"/>
            <a:ext cx="7807664" cy="951867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Sales breakdown- September 2016</a:t>
            </a:r>
          </a:p>
        </p:txBody>
      </p:sp>
      <p:grpSp>
        <p:nvGrpSpPr>
          <p:cNvPr id="750" name="Gruppo 624"/>
          <p:cNvGrpSpPr/>
          <p:nvPr/>
        </p:nvGrpSpPr>
        <p:grpSpPr>
          <a:xfrm>
            <a:off x="9547029" y="338025"/>
            <a:ext cx="2060771" cy="290354"/>
            <a:chOff x="9547029" y="338025"/>
            <a:chExt cx="2060771" cy="290354"/>
          </a:xfrm>
        </p:grpSpPr>
        <p:sp>
          <p:nvSpPr>
            <p:cNvPr id="626" name="Rettangolo 625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27" name="Immagine 6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sp>
        <p:nvSpPr>
          <p:cNvPr id="623" name="Rettangolo 622"/>
          <p:cNvSpPr/>
          <p:nvPr/>
        </p:nvSpPr>
        <p:spPr>
          <a:xfrm>
            <a:off x="1841627" y="715963"/>
            <a:ext cx="3097027" cy="3915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0" bIns="4145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business division</a:t>
            </a:r>
            <a:endParaRPr lang="en-US" sz="20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8" name="Rettangolo 477"/>
          <p:cNvSpPr/>
          <p:nvPr/>
        </p:nvSpPr>
        <p:spPr>
          <a:xfrm>
            <a:off x="7451103" y="744860"/>
            <a:ext cx="2724475" cy="3915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18" tIns="41459" rIns="0" bIns="4145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by main geo-area</a:t>
            </a:r>
            <a:endParaRPr lang="en-US" sz="20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936171" y="1034142"/>
            <a:ext cx="10657115" cy="5976257"/>
            <a:chOff x="1963272" y="1159895"/>
            <a:chExt cx="9423185" cy="5404237"/>
          </a:xfrm>
        </p:grpSpPr>
        <p:graphicFrame>
          <p:nvGraphicFramePr>
            <p:cNvPr id="643" name="Grafico 642"/>
            <p:cNvGraphicFramePr/>
            <p:nvPr>
              <p:extLst/>
            </p:nvPr>
          </p:nvGraphicFramePr>
          <p:xfrm>
            <a:off x="1963272" y="1159895"/>
            <a:ext cx="4268937" cy="175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44" name="Grafico 643"/>
            <p:cNvGraphicFramePr/>
            <p:nvPr>
              <p:extLst/>
            </p:nvPr>
          </p:nvGraphicFramePr>
          <p:xfrm>
            <a:off x="2174769" y="3160896"/>
            <a:ext cx="2922471" cy="1373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30" name="Grafico 629"/>
            <p:cNvGraphicFramePr/>
            <p:nvPr>
              <p:extLst/>
            </p:nvPr>
          </p:nvGraphicFramePr>
          <p:xfrm>
            <a:off x="6743397" y="1176535"/>
            <a:ext cx="4552437" cy="1865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76" name="Grafico 475"/>
            <p:cNvGraphicFramePr/>
            <p:nvPr>
              <p:extLst/>
            </p:nvPr>
          </p:nvGraphicFramePr>
          <p:xfrm>
            <a:off x="1986561" y="2876225"/>
            <a:ext cx="4268937" cy="175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81" name="CasellaDiTesto 480"/>
            <p:cNvSpPr txBox="1"/>
            <p:nvPr/>
          </p:nvSpPr>
          <p:spPr>
            <a:xfrm>
              <a:off x="10140649" y="1425795"/>
              <a:ext cx="1245808" cy="18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2">
                      <a:lumMod val="50000"/>
                    </a:schemeClr>
                  </a:solidFill>
                </a:rPr>
                <a:t>Italy 12.4%</a:t>
              </a:r>
              <a:endParaRPr lang="it-IT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503" name="Connettore 2 502"/>
            <p:cNvCxnSpPr/>
            <p:nvPr/>
          </p:nvCxnSpPr>
          <p:spPr>
            <a:xfrm flipH="1">
              <a:off x="9756397" y="1568230"/>
              <a:ext cx="407507" cy="121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5" name="Grafico 504"/>
            <p:cNvGraphicFramePr/>
            <p:nvPr>
              <p:extLst/>
            </p:nvPr>
          </p:nvGraphicFramePr>
          <p:xfrm>
            <a:off x="6694293" y="2864375"/>
            <a:ext cx="4622275" cy="1794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509" name="Connettore 2 508"/>
            <p:cNvCxnSpPr/>
            <p:nvPr/>
          </p:nvCxnSpPr>
          <p:spPr>
            <a:xfrm flipH="1">
              <a:off x="9651607" y="3085193"/>
              <a:ext cx="407507" cy="121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10012568" y="2971243"/>
              <a:ext cx="1245808" cy="18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2">
                      <a:lumMod val="50000"/>
                    </a:schemeClr>
                  </a:solidFill>
                </a:rPr>
                <a:t>Italy  12.7%</a:t>
              </a:r>
              <a:endParaRPr lang="it-IT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24" name="Grafico 23"/>
            <p:cNvGraphicFramePr/>
            <p:nvPr>
              <p:extLst/>
            </p:nvPr>
          </p:nvGraphicFramePr>
          <p:xfrm>
            <a:off x="2218309" y="5065942"/>
            <a:ext cx="2922471" cy="1373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5" name="Grafico 24"/>
            <p:cNvGraphicFramePr/>
            <p:nvPr>
              <p:extLst/>
            </p:nvPr>
          </p:nvGraphicFramePr>
          <p:xfrm>
            <a:off x="2030101" y="4781271"/>
            <a:ext cx="4268937" cy="1754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6" name="Grafico 25"/>
            <p:cNvGraphicFramePr/>
            <p:nvPr>
              <p:extLst/>
            </p:nvPr>
          </p:nvGraphicFramePr>
          <p:xfrm>
            <a:off x="6705175" y="4769421"/>
            <a:ext cx="4622275" cy="17947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cxnSp>
          <p:nvCxnSpPr>
            <p:cNvPr id="28" name="Connettore 2 27"/>
            <p:cNvCxnSpPr/>
            <p:nvPr/>
          </p:nvCxnSpPr>
          <p:spPr>
            <a:xfrm flipH="1">
              <a:off x="9695147" y="4990239"/>
              <a:ext cx="407507" cy="121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sellaDiTesto 28"/>
            <p:cNvSpPr txBox="1"/>
            <p:nvPr/>
          </p:nvSpPr>
          <p:spPr>
            <a:xfrm>
              <a:off x="10056108" y="4876289"/>
              <a:ext cx="1245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bg2">
                      <a:lumMod val="50000"/>
                    </a:schemeClr>
                  </a:solidFill>
                </a:rPr>
                <a:t>Italy  13.3%</a:t>
              </a:r>
              <a:endParaRPr lang="it-IT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44660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p:oleObj spid="_x0000_s492546" name="Diapositiva think-cell" r:id="rId4" imgW="360" imgH="360" progId="TCLayout.ActiveDocument.1">
              <p:embed/>
            </p:oleObj>
          </a:graphicData>
        </a:graphic>
      </p:graphicFrame>
      <p:sp>
        <p:nvSpPr>
          <p:cNvPr id="25" name="object 2"/>
          <p:cNvSpPr txBox="1"/>
          <p:nvPr/>
        </p:nvSpPr>
        <p:spPr>
          <a:xfrm>
            <a:off x="9111342" y="1635719"/>
            <a:ext cx="2950028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24" indent="-285726">
              <a:buBlip>
                <a:blip r:embed="rId5"/>
              </a:buBlip>
            </a:pPr>
            <a:endParaRPr lang="en-US" dirty="0" smtClean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  <a:p>
            <a:pPr marL="298424" indent="-285726">
              <a:buBlip>
                <a:blip r:embed="rId5"/>
              </a:buBlip>
            </a:pPr>
            <a:r>
              <a:rPr lang="en-US" sz="2000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9M 2016</a:t>
            </a:r>
            <a:r>
              <a:rPr lang="en-US" sz="20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Group </a:t>
            </a:r>
            <a:r>
              <a:rPr lang="en-US" sz="2000" b="1" u="sng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orders intake</a:t>
            </a:r>
            <a:r>
              <a:rPr lang="en-US" sz="2000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Roboto Medium" pitchFamily="50" charset="0"/>
                <a:ea typeface="Roboto Medium" pitchFamily="50" charset="0"/>
                <a:cs typeface="Roboto Medium" pitchFamily="50" charset="0"/>
              </a:rPr>
              <a:t>+13.4% </a:t>
            </a:r>
            <a:r>
              <a:rPr lang="en-US" sz="160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(vs. the same period 2015)</a:t>
            </a:r>
            <a:endParaRPr lang="en-US" sz="2000" dirty="0" smtClean="0">
              <a:solidFill>
                <a:srgbClr val="6D6E7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marL="298424" indent="-285726">
              <a:buBlip>
                <a:blip r:embed="rId5"/>
              </a:buBlip>
            </a:pPr>
            <a:endParaRPr lang="en-US" sz="2000" dirty="0" smtClean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  <a:p>
            <a:pPr marL="298424" indent="-285726">
              <a:buBlip>
                <a:blip r:embed="rId5"/>
              </a:buBlip>
            </a:pPr>
            <a:endParaRPr lang="en-US" sz="2000" b="1" dirty="0" smtClean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98424" indent="-285726">
              <a:buBlip>
                <a:blip r:embed="rId5"/>
              </a:buBlip>
            </a:pPr>
            <a:r>
              <a:rPr lang="en-US" sz="2000" b="1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9M 2016</a:t>
            </a:r>
            <a:r>
              <a:rPr lang="en-US" sz="20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Group </a:t>
            </a:r>
            <a:r>
              <a:rPr lang="en-US" sz="2000" b="1" u="sng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backlog</a:t>
            </a:r>
            <a:r>
              <a:rPr lang="en-US" sz="20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Roboto Medium" pitchFamily="50" charset="0"/>
                <a:ea typeface="Roboto Medium" pitchFamily="50" charset="0"/>
                <a:cs typeface="Roboto Medium" pitchFamily="50" charset="0"/>
              </a:rPr>
              <a:t>+16.5% </a:t>
            </a:r>
            <a:r>
              <a:rPr lang="en-US" sz="1600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(vs. the same period 2015)    -backlog </a:t>
            </a:r>
            <a:r>
              <a:rPr lang="en-US" sz="1600" b="1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September 2016 € 170 </a:t>
            </a:r>
            <a:r>
              <a:rPr lang="en-US" sz="1600" b="1" dirty="0" err="1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mln</a:t>
            </a:r>
            <a:r>
              <a:rPr lang="en-US" sz="1600" b="1" dirty="0" smtClean="0">
                <a:solidFill>
                  <a:srgbClr val="6D6E71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-</a:t>
            </a:r>
            <a:endParaRPr lang="en-US" sz="2000" b="1" dirty="0" smtClean="0">
              <a:solidFill>
                <a:srgbClr val="6D6E71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  <a:p>
            <a:pPr marL="298424" indent="-285726">
              <a:buBlip>
                <a:blip r:embed="rId5"/>
              </a:buBlip>
            </a:pPr>
            <a:endParaRPr lang="en-US" dirty="0">
              <a:solidFill>
                <a:srgbClr val="6D6E71"/>
              </a:solidFill>
              <a:latin typeface="Roboto Medium" pitchFamily="50" charset="0"/>
              <a:ea typeface="Roboto Medium" pitchFamily="50" charset="0"/>
              <a:cs typeface="Roboto Medium" pitchFamily="50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8770" y="556439"/>
            <a:ext cx="8543916" cy="7405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orders </a:t>
            </a:r>
            <a:r>
              <a:rPr lang="en-US" dirty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intake </a:t>
            </a:r>
            <a:r>
              <a:rPr lang="en-US" dirty="0">
                <a:solidFill>
                  <a:srgbClr val="6D6E71"/>
                </a:solidFill>
              </a:rPr>
              <a:t>&amp;</a:t>
            </a:r>
            <a:r>
              <a:rPr lang="en-US" dirty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backlog</a:t>
            </a:r>
          </a:p>
        </p:txBody>
      </p:sp>
      <p:grpSp>
        <p:nvGrpSpPr>
          <p:cNvPr id="3" name="Gruppo 25"/>
          <p:cNvGrpSpPr/>
          <p:nvPr/>
        </p:nvGrpSpPr>
        <p:grpSpPr>
          <a:xfrm>
            <a:off x="9547030" y="338026"/>
            <a:ext cx="2060771" cy="290354"/>
            <a:chOff x="9547029" y="338025"/>
            <a:chExt cx="2060771" cy="290354"/>
          </a:xfrm>
        </p:grpSpPr>
        <p:sp>
          <p:nvSpPr>
            <p:cNvPr id="37" name="Rettangolo 36"/>
            <p:cNvSpPr/>
            <p:nvPr/>
          </p:nvSpPr>
          <p:spPr>
            <a:xfrm>
              <a:off x="9547029" y="338025"/>
              <a:ext cx="2060771" cy="290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67" y="414604"/>
              <a:ext cx="1750433" cy="160251"/>
            </a:xfrm>
            <a:prstGeom prst="rect">
              <a:avLst/>
            </a:prstGeom>
          </p:spPr>
        </p:pic>
      </p:grp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0548724"/>
              </p:ext>
            </p:extLst>
          </p:nvPr>
        </p:nvGraphicFramePr>
        <p:xfrm>
          <a:off x="776895" y="1377537"/>
          <a:ext cx="8116734" cy="511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9" name="Connettore 2 25"/>
          <p:cNvCxnSpPr/>
          <p:nvPr/>
        </p:nvCxnSpPr>
        <p:spPr>
          <a:xfrm flipV="1">
            <a:off x="810979" y="1669590"/>
            <a:ext cx="0" cy="4392000"/>
          </a:xfrm>
          <a:prstGeom prst="straightConnector1">
            <a:avLst/>
          </a:prstGeom>
          <a:ln>
            <a:solidFill>
              <a:srgbClr val="C9CA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egnaposto testo 6"/>
          <p:cNvSpPr txBox="1">
            <a:spLocks/>
          </p:cNvSpPr>
          <p:nvPr/>
        </p:nvSpPr>
        <p:spPr>
          <a:xfrm rot="16200000">
            <a:off x="325958" y="1887515"/>
            <a:ext cx="615338" cy="2637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1pPr>
            <a:lvl2pPr marL="49775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2pPr>
            <a:lvl3pPr marL="995507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3pPr>
            <a:lvl4pPr marL="1493261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4pPr>
            <a:lvl5pPr marL="1991014" indent="0" algn="l" defTabSz="497754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oboto Medium"/>
                <a:ea typeface="+mn-ea"/>
                <a:cs typeface="Roboto Medium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5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€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/</a:t>
            </a:r>
            <a:r>
              <a:rPr lang="it-IT" sz="15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mln</a:t>
            </a:r>
            <a:endParaRPr lang="it-IT" sz="1500" dirty="0">
              <a:solidFill>
                <a:srgbClr val="6D6E71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r"/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Connettore 2 41"/>
          <p:cNvCxnSpPr/>
          <p:nvPr/>
        </p:nvCxnSpPr>
        <p:spPr>
          <a:xfrm flipV="1">
            <a:off x="544780" y="5867400"/>
            <a:ext cx="9785763" cy="140"/>
          </a:xfrm>
          <a:prstGeom prst="straightConnector1">
            <a:avLst/>
          </a:prstGeom>
          <a:ln>
            <a:solidFill>
              <a:srgbClr val="C9CA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1"/>
          <p:cNvSpPr/>
          <p:nvPr/>
        </p:nvSpPr>
        <p:spPr>
          <a:xfrm>
            <a:off x="956271" y="5879878"/>
            <a:ext cx="9994175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 sz="2400"/>
          </a:p>
        </p:txBody>
      </p:sp>
      <p:sp>
        <p:nvSpPr>
          <p:cNvPr id="45" name="CasellaDiTesto 17"/>
          <p:cNvSpPr txBox="1"/>
          <p:nvPr/>
        </p:nvSpPr>
        <p:spPr>
          <a:xfrm>
            <a:off x="835792" y="5876098"/>
            <a:ext cx="751749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2009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6" name="CasellaDiTesto 17"/>
          <p:cNvSpPr txBox="1"/>
          <p:nvPr/>
        </p:nvSpPr>
        <p:spPr>
          <a:xfrm>
            <a:off x="1723068" y="5876098"/>
            <a:ext cx="76246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CasellaDiTesto 17"/>
          <p:cNvSpPr txBox="1"/>
          <p:nvPr/>
        </p:nvSpPr>
        <p:spPr>
          <a:xfrm>
            <a:off x="2626858" y="5873609"/>
            <a:ext cx="798966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CasellaDiTesto 17"/>
          <p:cNvSpPr txBox="1"/>
          <p:nvPr/>
        </p:nvSpPr>
        <p:spPr>
          <a:xfrm>
            <a:off x="3523448" y="5873610"/>
            <a:ext cx="75505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CasellaDiTesto 17"/>
          <p:cNvSpPr txBox="1"/>
          <p:nvPr/>
        </p:nvSpPr>
        <p:spPr>
          <a:xfrm>
            <a:off x="4399991" y="5873609"/>
            <a:ext cx="79896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5288308" y="5876098"/>
            <a:ext cx="800028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6179560" y="5883133"/>
            <a:ext cx="820944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717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rgbClr val="707173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CasellaDiTesto 17"/>
          <p:cNvSpPr txBox="1"/>
          <p:nvPr/>
        </p:nvSpPr>
        <p:spPr>
          <a:xfrm>
            <a:off x="7719953" y="5832663"/>
            <a:ext cx="1434935" cy="3693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2016</a:t>
            </a:r>
            <a:endParaRPr lang="en-US" b="1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CasellaDiTesto 17"/>
          <p:cNvSpPr txBox="1"/>
          <p:nvPr/>
        </p:nvSpPr>
        <p:spPr>
          <a:xfrm>
            <a:off x="6948060" y="5881158"/>
            <a:ext cx="10614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6" name="Connettore 2 55"/>
          <p:cNvCxnSpPr/>
          <p:nvPr/>
        </p:nvCxnSpPr>
        <p:spPr>
          <a:xfrm flipV="1">
            <a:off x="7399314" y="2700647"/>
            <a:ext cx="415637" cy="225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V="1">
            <a:off x="7881257" y="4261265"/>
            <a:ext cx="369121" cy="114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236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5074" name="Diapositiva think-cell" r:id="rId4" imgW="360" imgH="360" progId="TCLayout.ActiveDocument.1">
              <p:embed/>
            </p:oleObj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990644" y="413939"/>
            <a:ext cx="6823320" cy="740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Labour</a:t>
            </a:r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cost trend - 9M</a:t>
            </a:r>
            <a:endParaRPr lang="en-US" sz="40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4" name="object 11"/>
          <p:cNvSpPr txBox="1">
            <a:spLocks noChangeArrowheads="1"/>
          </p:cNvSpPr>
          <p:nvPr/>
        </p:nvSpPr>
        <p:spPr bwMode="auto">
          <a:xfrm rot="16200000">
            <a:off x="468577" y="3825881"/>
            <a:ext cx="67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>
            <a:spAutoFit/>
          </a:bodyPr>
          <a:lstStyle>
            <a:lvl1pPr marL="12700" indent="206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2700" algn="r"/>
            <a:r>
              <a:rPr lang="en-US" alt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€/mln</a:t>
            </a:r>
          </a:p>
        </p:txBody>
      </p:sp>
      <p:sp>
        <p:nvSpPr>
          <p:cNvPr id="49" name="Rectangle 21"/>
          <p:cNvSpPr/>
          <p:nvPr/>
        </p:nvSpPr>
        <p:spPr>
          <a:xfrm>
            <a:off x="1645021" y="628362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1447800" y="6279848"/>
            <a:ext cx="82731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2009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2720568" y="627984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2010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CasellaDiTesto 17"/>
          <p:cNvSpPr txBox="1"/>
          <p:nvPr/>
        </p:nvSpPr>
        <p:spPr>
          <a:xfrm>
            <a:off x="3956858" y="627735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2011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CasellaDiTesto 17"/>
          <p:cNvSpPr txBox="1"/>
          <p:nvPr/>
        </p:nvSpPr>
        <p:spPr>
          <a:xfrm>
            <a:off x="5225175" y="627736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2012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CasellaDiTesto 17"/>
          <p:cNvSpPr txBox="1"/>
          <p:nvPr/>
        </p:nvSpPr>
        <p:spPr>
          <a:xfrm>
            <a:off x="6472073" y="627735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2013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CasellaDiTesto 17"/>
          <p:cNvSpPr txBox="1"/>
          <p:nvPr/>
        </p:nvSpPr>
        <p:spPr>
          <a:xfrm>
            <a:off x="7600217" y="627984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2014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CasellaDiTesto 17"/>
          <p:cNvSpPr txBox="1"/>
          <p:nvPr/>
        </p:nvSpPr>
        <p:spPr>
          <a:xfrm>
            <a:off x="8942118" y="6286884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CasellaDiTesto 17"/>
          <p:cNvSpPr txBox="1"/>
          <p:nvPr/>
        </p:nvSpPr>
        <p:spPr>
          <a:xfrm>
            <a:off x="10141431" y="6219592"/>
            <a:ext cx="1059965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2016</a:t>
            </a:r>
            <a:endParaRPr lang="en-US" sz="1600" b="1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2284296" y="650727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2113789" y="6503498"/>
            <a:ext cx="81889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2009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42968" y="650349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4608008" y="650100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5888200" y="650101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7087598" y="650100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CasellaDiTesto 17"/>
          <p:cNvSpPr txBox="1"/>
          <p:nvPr/>
        </p:nvSpPr>
        <p:spPr>
          <a:xfrm>
            <a:off x="8263242" y="650349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asellaDiTesto 17"/>
          <p:cNvSpPr txBox="1"/>
          <p:nvPr/>
        </p:nvSpPr>
        <p:spPr>
          <a:xfrm>
            <a:off x="9581393" y="651053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6825282"/>
              </p:ext>
            </p:extLst>
          </p:nvPr>
        </p:nvGraphicFramePr>
        <p:xfrm>
          <a:off x="922718" y="1141021"/>
          <a:ext cx="10513220" cy="498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54011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6098" name="Diapositiva think-cell" r:id="rId4" imgW="360" imgH="360" progId="TCLayout.ActiveDocument.1">
              <p:embed/>
            </p:oleObj>
          </a:graphicData>
        </a:graphic>
      </p:graphicFrame>
      <p:sp>
        <p:nvSpPr>
          <p:cNvPr id="55" name="Title 1"/>
          <p:cNvSpPr txBox="1">
            <a:spLocks/>
          </p:cNvSpPr>
          <p:nvPr/>
        </p:nvSpPr>
        <p:spPr>
          <a:xfrm>
            <a:off x="990644" y="413939"/>
            <a:ext cx="6823320" cy="7405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 Thin" pitchFamily="2" charset="0"/>
                <a:ea typeface="Roboto Thin" pitchFamily="2" charset="0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6D6E7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EBITDA trend - 9M</a:t>
            </a:r>
            <a:endParaRPr lang="en-US" sz="4000" dirty="0">
              <a:solidFill>
                <a:srgbClr val="6D6E7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4" name="object 11"/>
          <p:cNvSpPr txBox="1">
            <a:spLocks noChangeArrowheads="1"/>
          </p:cNvSpPr>
          <p:nvPr/>
        </p:nvSpPr>
        <p:spPr bwMode="auto">
          <a:xfrm rot="16200000">
            <a:off x="468577" y="3825881"/>
            <a:ext cx="675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>
            <a:spAutoFit/>
          </a:bodyPr>
          <a:lstStyle>
            <a:lvl1pPr marL="12700" indent="206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79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51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23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9525" indent="-161925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12700" algn="r"/>
            <a:r>
              <a:rPr lang="en-US" altLang="it-IT" sz="1400" dirty="0" smtClean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€/mln</a:t>
            </a:r>
          </a:p>
        </p:txBody>
      </p:sp>
      <p:sp>
        <p:nvSpPr>
          <p:cNvPr id="49" name="Rectangle 21"/>
          <p:cNvSpPr/>
          <p:nvPr/>
        </p:nvSpPr>
        <p:spPr>
          <a:xfrm>
            <a:off x="1645021" y="628362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0" name="CasellaDiTesto 17"/>
          <p:cNvSpPr txBox="1"/>
          <p:nvPr/>
        </p:nvSpPr>
        <p:spPr>
          <a:xfrm>
            <a:off x="1415143" y="6279848"/>
            <a:ext cx="830764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2009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CasellaDiTesto 17"/>
          <p:cNvSpPr txBox="1"/>
          <p:nvPr/>
        </p:nvSpPr>
        <p:spPr>
          <a:xfrm>
            <a:off x="2720568" y="627984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2010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CasellaDiTesto 17"/>
          <p:cNvSpPr txBox="1"/>
          <p:nvPr/>
        </p:nvSpPr>
        <p:spPr>
          <a:xfrm>
            <a:off x="3956858" y="627735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2011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CasellaDiTesto 17"/>
          <p:cNvSpPr txBox="1"/>
          <p:nvPr/>
        </p:nvSpPr>
        <p:spPr>
          <a:xfrm>
            <a:off x="5203403" y="627736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2012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CasellaDiTesto 17"/>
          <p:cNvSpPr txBox="1"/>
          <p:nvPr/>
        </p:nvSpPr>
        <p:spPr>
          <a:xfrm>
            <a:off x="6395871" y="627735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2013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CasellaDiTesto 17"/>
          <p:cNvSpPr txBox="1"/>
          <p:nvPr/>
        </p:nvSpPr>
        <p:spPr>
          <a:xfrm>
            <a:off x="7600217" y="627984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2014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CasellaDiTesto 17"/>
          <p:cNvSpPr txBox="1"/>
          <p:nvPr/>
        </p:nvSpPr>
        <p:spPr>
          <a:xfrm>
            <a:off x="8942118" y="6286884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2015</a:t>
            </a:r>
            <a:endParaRPr lang="en-US" sz="1200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CasellaDiTesto 17"/>
          <p:cNvSpPr txBox="1"/>
          <p:nvPr/>
        </p:nvSpPr>
        <p:spPr>
          <a:xfrm>
            <a:off x="10163204" y="6197820"/>
            <a:ext cx="983765" cy="3385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9M 2016</a:t>
            </a:r>
            <a:endParaRPr lang="en-US" sz="1600" b="1" dirty="0">
              <a:solidFill>
                <a:srgbClr val="FF0000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2208094" y="6507278"/>
            <a:ext cx="7380001" cy="18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sellaDiTesto 17"/>
          <p:cNvSpPr txBox="1"/>
          <p:nvPr/>
        </p:nvSpPr>
        <p:spPr>
          <a:xfrm>
            <a:off x="2037587" y="6503498"/>
            <a:ext cx="81889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2009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66766" y="6503498"/>
            <a:ext cx="818267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CasellaDiTesto 17"/>
          <p:cNvSpPr txBox="1"/>
          <p:nvPr/>
        </p:nvSpPr>
        <p:spPr>
          <a:xfrm>
            <a:off x="4531806" y="6501009"/>
            <a:ext cx="9120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2011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CasellaDiTesto 17"/>
          <p:cNvSpPr txBox="1"/>
          <p:nvPr/>
        </p:nvSpPr>
        <p:spPr>
          <a:xfrm>
            <a:off x="5811998" y="6501010"/>
            <a:ext cx="86764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CasellaDiTesto 17"/>
          <p:cNvSpPr txBox="1"/>
          <p:nvPr/>
        </p:nvSpPr>
        <p:spPr>
          <a:xfrm>
            <a:off x="7011396" y="6501009"/>
            <a:ext cx="956230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CasellaDiTesto 17"/>
          <p:cNvSpPr txBox="1"/>
          <p:nvPr/>
        </p:nvSpPr>
        <p:spPr>
          <a:xfrm>
            <a:off x="8187040" y="6503498"/>
            <a:ext cx="1133802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CasellaDiTesto 17"/>
          <p:cNvSpPr txBox="1"/>
          <p:nvPr/>
        </p:nvSpPr>
        <p:spPr>
          <a:xfrm>
            <a:off x="9505191" y="6510533"/>
            <a:ext cx="1011303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FY 2015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6825282"/>
              </p:ext>
            </p:extLst>
          </p:nvPr>
        </p:nvGraphicFramePr>
        <p:xfrm>
          <a:off x="816429" y="1293421"/>
          <a:ext cx="10619509" cy="498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540114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48522</TotalTime>
  <Words>1717</Words>
  <Application>Microsoft Office PowerPoint</Application>
  <PresentationFormat>Personalizzato</PresentationFormat>
  <Paragraphs>741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Office Theme</vt:lpstr>
      <vt:lpstr>Diapositiva think-cell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Ferretti, Roberto</dc:creator>
  <cp:lastModifiedBy>aamurri</cp:lastModifiedBy>
  <cp:revision>1255</cp:revision>
  <cp:lastPrinted>2016-03-04T08:20:07Z</cp:lastPrinted>
  <dcterms:created xsi:type="dcterms:W3CDTF">2016-01-25T17:41:07Z</dcterms:created>
  <dcterms:modified xsi:type="dcterms:W3CDTF">2016-11-11T14:01:02Z</dcterms:modified>
</cp:coreProperties>
</file>